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9" r:id="rId2"/>
    <p:sldId id="257" r:id="rId3"/>
    <p:sldId id="259" r:id="rId4"/>
    <p:sldId id="263" r:id="rId5"/>
    <p:sldId id="264" r:id="rId6"/>
    <p:sldId id="265" r:id="rId7"/>
    <p:sldId id="262" r:id="rId8"/>
    <p:sldId id="267" r:id="rId9"/>
    <p:sldId id="268" r:id="rId10"/>
    <p:sldId id="269" r:id="rId11"/>
    <p:sldId id="271" r:id="rId12"/>
    <p:sldId id="260" r:id="rId13"/>
    <p:sldId id="270" r:id="rId14"/>
    <p:sldId id="275" r:id="rId15"/>
    <p:sldId id="276" r:id="rId16"/>
    <p:sldId id="261" r:id="rId17"/>
    <p:sldId id="273" r:id="rId18"/>
    <p:sldId id="272" r:id="rId19"/>
    <p:sldId id="278" r:id="rId20"/>
    <p:sldId id="277" r:id="rId21"/>
    <p:sldId id="28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82" autoAdjust="0"/>
    <p:restoredTop sz="66231" autoAdjust="0"/>
  </p:normalViewPr>
  <p:slideViewPr>
    <p:cSldViewPr snapToGrid="0" showGuides="1">
      <p:cViewPr varScale="1">
        <p:scale>
          <a:sx n="75" d="100"/>
          <a:sy n="75" d="100"/>
        </p:scale>
        <p:origin x="930" y="78"/>
      </p:cViewPr>
      <p:guideLst>
        <p:guide orient="horz" pos="2137"/>
        <p:guide pos="3885"/>
        <p:guide orient="horz" pos="1525"/>
      </p:guideLst>
    </p:cSldViewPr>
  </p:slideViewPr>
  <p:notesTextViewPr>
    <p:cViewPr>
      <p:scale>
        <a:sx n="1" d="1"/>
        <a:sy n="1" d="1"/>
      </p:scale>
      <p:origin x="0" y="-1992"/>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image" Target="../media/image23.png"/></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image" Target="../media/image23.png"/></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image" Target="../media/image23.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33333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类别13</c:v>
                </c:pt>
              </c:strCache>
            </c:strRef>
          </c:cat>
          <c:val>
            <c:numRef>
              <c:f>Sheet1!$B$2:$B$14</c:f>
              <c:numCache>
                <c:formatCode>General</c:formatCode>
                <c:ptCount val="13"/>
                <c:pt idx="0">
                  <c:v>4.3</c:v>
                </c:pt>
                <c:pt idx="1">
                  <c:v>2.5</c:v>
                </c:pt>
                <c:pt idx="2">
                  <c:v>3.5</c:v>
                </c:pt>
                <c:pt idx="3">
                  <c:v>4.5</c:v>
                </c:pt>
                <c:pt idx="4">
                  <c:v>4.3</c:v>
                </c:pt>
                <c:pt idx="5">
                  <c:v>2.5</c:v>
                </c:pt>
                <c:pt idx="6">
                  <c:v>3.5</c:v>
                </c:pt>
                <c:pt idx="7">
                  <c:v>4.5</c:v>
                </c:pt>
                <c:pt idx="8">
                  <c:v>4.3</c:v>
                </c:pt>
                <c:pt idx="9">
                  <c:v>2.5</c:v>
                </c:pt>
                <c:pt idx="10">
                  <c:v>3.5</c:v>
                </c:pt>
                <c:pt idx="11">
                  <c:v>4.5</c:v>
                </c:pt>
                <c:pt idx="12">
                  <c:v>4.3</c:v>
                </c:pt>
              </c:numCache>
            </c:numRef>
          </c:val>
          <c:extLst>
            <c:ext xmlns:c16="http://schemas.microsoft.com/office/drawing/2014/chart" uri="{C3380CC4-5D6E-409C-BE32-E72D297353CC}">
              <c16:uniqueId val="{00000000-2BD8-4C02-9B9D-4C5318F7A4B3}"/>
            </c:ext>
          </c:extLst>
        </c:ser>
        <c:dLbls>
          <c:showLegendKey val="0"/>
          <c:showVal val="0"/>
          <c:showCatName val="0"/>
          <c:showSerName val="0"/>
          <c:showPercent val="0"/>
          <c:showBubbleSize val="0"/>
        </c:dLbls>
        <c:gapWidth val="363"/>
        <c:overlap val="-27"/>
        <c:axId val="2060971824"/>
        <c:axId val="2060963088"/>
      </c:barChart>
      <c:catAx>
        <c:axId val="206097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zh-CN"/>
          </a:p>
        </c:txPr>
        <c:crossAx val="2060963088"/>
        <c:crosses val="autoZero"/>
        <c:auto val="1"/>
        <c:lblAlgn val="ctr"/>
        <c:lblOffset val="100"/>
        <c:noMultiLvlLbl val="0"/>
      </c:catAx>
      <c:valAx>
        <c:axId val="2060963088"/>
        <c:scaling>
          <c:orientation val="minMax"/>
        </c:scaling>
        <c:delete val="1"/>
        <c:axPos val="l"/>
        <c:numFmt formatCode="General" sourceLinked="1"/>
        <c:majorTickMark val="none"/>
        <c:minorTickMark val="none"/>
        <c:tickLblPos val="nextTo"/>
        <c:crossAx val="206097182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solidFill>
                <a:srgbClr val="333333"/>
              </a:solidFill>
              <a:round/>
            </a:ln>
            <a:effectLst/>
          </c:spPr>
          <c:marker>
            <c:symbol val="picture"/>
            <c:spPr>
              <a:blipFill>
                <a:blip xmlns:r="http://schemas.openxmlformats.org/officeDocument/2006/relationships" r:embed="rId1"/>
                <a:stretch>
                  <a:fillRect/>
                </a:stretch>
              </a:blipFill>
              <a:ln w="25400">
                <a:noFill/>
              </a:ln>
              <a:effectLst/>
            </c:spPr>
          </c:marker>
          <c:cat>
            <c:strRef>
              <c:f>Sheet1!$A$2:$A$10</c:f>
              <c:strCache>
                <c:ptCount val="9"/>
                <c:pt idx="0">
                  <c:v>类别 1</c:v>
                </c:pt>
                <c:pt idx="1">
                  <c:v>类别 2</c:v>
                </c:pt>
                <c:pt idx="2">
                  <c:v>类别 3</c:v>
                </c:pt>
                <c:pt idx="3">
                  <c:v>类别 4</c:v>
                </c:pt>
                <c:pt idx="4">
                  <c:v>类别 5</c:v>
                </c:pt>
                <c:pt idx="5">
                  <c:v>类别 6</c:v>
                </c:pt>
                <c:pt idx="6">
                  <c:v>类别 7</c:v>
                </c:pt>
                <c:pt idx="7">
                  <c:v>类别 8</c:v>
                </c:pt>
                <c:pt idx="8">
                  <c:v>类别 9</c:v>
                </c:pt>
              </c:strCache>
            </c:strRef>
          </c:cat>
          <c:val>
            <c:numRef>
              <c:f>Sheet1!$B$2:$B$10</c:f>
              <c:numCache>
                <c:formatCode>General</c:formatCode>
                <c:ptCount val="9"/>
                <c:pt idx="0">
                  <c:v>4.3</c:v>
                </c:pt>
                <c:pt idx="1">
                  <c:v>2.5</c:v>
                </c:pt>
                <c:pt idx="2">
                  <c:v>3.5</c:v>
                </c:pt>
                <c:pt idx="3">
                  <c:v>4.5</c:v>
                </c:pt>
                <c:pt idx="4">
                  <c:v>2</c:v>
                </c:pt>
                <c:pt idx="5">
                  <c:v>4.5</c:v>
                </c:pt>
                <c:pt idx="6">
                  <c:v>4</c:v>
                </c:pt>
                <c:pt idx="7">
                  <c:v>5</c:v>
                </c:pt>
                <c:pt idx="8">
                  <c:v>7</c:v>
                </c:pt>
              </c:numCache>
            </c:numRef>
          </c:val>
          <c:smooth val="0"/>
          <c:extLst>
            <c:ext xmlns:c16="http://schemas.microsoft.com/office/drawing/2014/chart" uri="{C3380CC4-5D6E-409C-BE32-E72D297353CC}">
              <c16:uniqueId val="{00000000-B5E6-4F88-86FB-5134F294B210}"/>
            </c:ext>
          </c:extLst>
        </c:ser>
        <c:dLbls>
          <c:showLegendKey val="0"/>
          <c:showVal val="0"/>
          <c:showCatName val="0"/>
          <c:showSerName val="0"/>
          <c:showPercent val="0"/>
          <c:showBubbleSize val="0"/>
        </c:dLbls>
        <c:marker val="1"/>
        <c:smooth val="0"/>
        <c:axId val="2020769952"/>
        <c:axId val="2019238736"/>
      </c:lineChart>
      <c:catAx>
        <c:axId val="2020769952"/>
        <c:scaling>
          <c:orientation val="minMax"/>
        </c:scaling>
        <c:delete val="1"/>
        <c:axPos val="b"/>
        <c:numFmt formatCode="General" sourceLinked="1"/>
        <c:majorTickMark val="none"/>
        <c:minorTickMark val="none"/>
        <c:tickLblPos val="nextTo"/>
        <c:crossAx val="2019238736"/>
        <c:crosses val="autoZero"/>
        <c:auto val="1"/>
        <c:lblAlgn val="ctr"/>
        <c:lblOffset val="100"/>
        <c:noMultiLvlLbl val="0"/>
      </c:catAx>
      <c:valAx>
        <c:axId val="2019238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20769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solidFill>
                <a:srgbClr val="333333"/>
              </a:solidFill>
              <a:round/>
            </a:ln>
            <a:effectLst/>
          </c:spPr>
          <c:marker>
            <c:symbol val="picture"/>
            <c:spPr>
              <a:blipFill>
                <a:blip xmlns:r="http://schemas.openxmlformats.org/officeDocument/2006/relationships" r:embed="rId1"/>
                <a:stretch>
                  <a:fillRect/>
                </a:stretch>
              </a:blipFill>
              <a:ln w="25400">
                <a:noFill/>
              </a:ln>
              <a:effectLst/>
            </c:spPr>
          </c:marker>
          <c:cat>
            <c:strRef>
              <c:f>Sheet1!$A$2:$A$10</c:f>
              <c:strCache>
                <c:ptCount val="9"/>
                <c:pt idx="0">
                  <c:v>类别 1</c:v>
                </c:pt>
                <c:pt idx="1">
                  <c:v>类别 2</c:v>
                </c:pt>
                <c:pt idx="2">
                  <c:v>类别 3</c:v>
                </c:pt>
                <c:pt idx="3">
                  <c:v>类别 4</c:v>
                </c:pt>
                <c:pt idx="4">
                  <c:v>类别 5</c:v>
                </c:pt>
                <c:pt idx="5">
                  <c:v>类别 6</c:v>
                </c:pt>
                <c:pt idx="6">
                  <c:v>类别 7</c:v>
                </c:pt>
                <c:pt idx="7">
                  <c:v>类别 8</c:v>
                </c:pt>
                <c:pt idx="8">
                  <c:v>类别 9</c:v>
                </c:pt>
              </c:strCache>
            </c:strRef>
          </c:cat>
          <c:val>
            <c:numRef>
              <c:f>Sheet1!$B$2:$B$10</c:f>
              <c:numCache>
                <c:formatCode>General</c:formatCode>
                <c:ptCount val="9"/>
                <c:pt idx="0">
                  <c:v>4.3</c:v>
                </c:pt>
                <c:pt idx="1">
                  <c:v>2.5</c:v>
                </c:pt>
                <c:pt idx="2">
                  <c:v>3.5</c:v>
                </c:pt>
                <c:pt idx="3">
                  <c:v>4.5</c:v>
                </c:pt>
                <c:pt idx="4">
                  <c:v>2</c:v>
                </c:pt>
                <c:pt idx="5">
                  <c:v>4.5</c:v>
                </c:pt>
                <c:pt idx="6">
                  <c:v>4</c:v>
                </c:pt>
                <c:pt idx="7">
                  <c:v>5</c:v>
                </c:pt>
                <c:pt idx="8">
                  <c:v>7</c:v>
                </c:pt>
              </c:numCache>
            </c:numRef>
          </c:val>
          <c:smooth val="0"/>
          <c:extLst>
            <c:ext xmlns:c16="http://schemas.microsoft.com/office/drawing/2014/chart" uri="{C3380CC4-5D6E-409C-BE32-E72D297353CC}">
              <c16:uniqueId val="{00000000-7C0E-4CFD-B418-9D1611794DE8}"/>
            </c:ext>
          </c:extLst>
        </c:ser>
        <c:dLbls>
          <c:showLegendKey val="0"/>
          <c:showVal val="0"/>
          <c:showCatName val="0"/>
          <c:showSerName val="0"/>
          <c:showPercent val="0"/>
          <c:showBubbleSize val="0"/>
        </c:dLbls>
        <c:marker val="1"/>
        <c:smooth val="0"/>
        <c:axId val="2020769952"/>
        <c:axId val="2019238736"/>
      </c:lineChart>
      <c:catAx>
        <c:axId val="2020769952"/>
        <c:scaling>
          <c:orientation val="minMax"/>
        </c:scaling>
        <c:delete val="1"/>
        <c:axPos val="b"/>
        <c:numFmt formatCode="General" sourceLinked="1"/>
        <c:majorTickMark val="none"/>
        <c:minorTickMark val="none"/>
        <c:tickLblPos val="nextTo"/>
        <c:crossAx val="2019238736"/>
        <c:crosses val="autoZero"/>
        <c:auto val="1"/>
        <c:lblAlgn val="ctr"/>
        <c:lblOffset val="100"/>
        <c:noMultiLvlLbl val="0"/>
      </c:catAx>
      <c:valAx>
        <c:axId val="2019238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20769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solidFill>
                <a:srgbClr val="333333"/>
              </a:solidFill>
              <a:round/>
            </a:ln>
            <a:effectLst/>
          </c:spPr>
          <c:marker>
            <c:symbol val="picture"/>
            <c:spPr>
              <a:blipFill>
                <a:blip xmlns:r="http://schemas.openxmlformats.org/officeDocument/2006/relationships" r:embed="rId1"/>
                <a:stretch>
                  <a:fillRect/>
                </a:stretch>
              </a:blipFill>
              <a:ln w="25400">
                <a:noFill/>
              </a:ln>
              <a:effectLst/>
            </c:spPr>
          </c:marker>
          <c:cat>
            <c:strRef>
              <c:f>Sheet1!$A$2:$A$10</c:f>
              <c:strCache>
                <c:ptCount val="9"/>
                <c:pt idx="0">
                  <c:v>类别 1</c:v>
                </c:pt>
                <c:pt idx="1">
                  <c:v>类别 2</c:v>
                </c:pt>
                <c:pt idx="2">
                  <c:v>类别 3</c:v>
                </c:pt>
                <c:pt idx="3">
                  <c:v>类别 4</c:v>
                </c:pt>
                <c:pt idx="4">
                  <c:v>类别 5</c:v>
                </c:pt>
                <c:pt idx="5">
                  <c:v>类别 6</c:v>
                </c:pt>
                <c:pt idx="6">
                  <c:v>类别 7</c:v>
                </c:pt>
                <c:pt idx="7">
                  <c:v>类别 8</c:v>
                </c:pt>
                <c:pt idx="8">
                  <c:v>类别 9</c:v>
                </c:pt>
              </c:strCache>
            </c:strRef>
          </c:cat>
          <c:val>
            <c:numRef>
              <c:f>Sheet1!$B$2:$B$10</c:f>
              <c:numCache>
                <c:formatCode>General</c:formatCode>
                <c:ptCount val="9"/>
                <c:pt idx="0">
                  <c:v>4.3</c:v>
                </c:pt>
                <c:pt idx="1">
                  <c:v>2.5</c:v>
                </c:pt>
                <c:pt idx="2">
                  <c:v>3.5</c:v>
                </c:pt>
                <c:pt idx="3">
                  <c:v>4.5</c:v>
                </c:pt>
                <c:pt idx="4">
                  <c:v>2</c:v>
                </c:pt>
                <c:pt idx="5">
                  <c:v>4.5</c:v>
                </c:pt>
                <c:pt idx="6">
                  <c:v>4</c:v>
                </c:pt>
                <c:pt idx="7">
                  <c:v>5</c:v>
                </c:pt>
                <c:pt idx="8">
                  <c:v>7</c:v>
                </c:pt>
              </c:numCache>
            </c:numRef>
          </c:val>
          <c:smooth val="0"/>
          <c:extLst>
            <c:ext xmlns:c16="http://schemas.microsoft.com/office/drawing/2014/chart" uri="{C3380CC4-5D6E-409C-BE32-E72D297353CC}">
              <c16:uniqueId val="{00000000-D3B4-4620-B396-7C0D5666B5A3}"/>
            </c:ext>
          </c:extLst>
        </c:ser>
        <c:dLbls>
          <c:showLegendKey val="0"/>
          <c:showVal val="0"/>
          <c:showCatName val="0"/>
          <c:showSerName val="0"/>
          <c:showPercent val="0"/>
          <c:showBubbleSize val="0"/>
        </c:dLbls>
        <c:marker val="1"/>
        <c:smooth val="0"/>
        <c:axId val="2020769952"/>
        <c:axId val="2019238736"/>
      </c:lineChart>
      <c:catAx>
        <c:axId val="2020769952"/>
        <c:scaling>
          <c:orientation val="minMax"/>
        </c:scaling>
        <c:delete val="1"/>
        <c:axPos val="b"/>
        <c:numFmt formatCode="General" sourceLinked="1"/>
        <c:majorTickMark val="none"/>
        <c:minorTickMark val="none"/>
        <c:tickLblPos val="nextTo"/>
        <c:crossAx val="2019238736"/>
        <c:crosses val="autoZero"/>
        <c:auto val="1"/>
        <c:lblAlgn val="ctr"/>
        <c:lblOffset val="100"/>
        <c:noMultiLvlLbl val="0"/>
      </c:catAx>
      <c:valAx>
        <c:axId val="2019238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20769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各位老师，上午好</a:t>
            </a:r>
            <a:r>
              <a:rPr lang="en-US" altLang="zh-CN" sz="4000" dirty="0"/>
              <a:t>! </a:t>
            </a:r>
          </a:p>
          <a:p>
            <a:r>
              <a:rPr lang="en-US" altLang="zh-CN" dirty="0"/>
              <a:t>——————————————————————————</a:t>
            </a:r>
          </a:p>
          <a:p>
            <a:r>
              <a:rPr lang="zh-CN" altLang="en-US" dirty="0"/>
              <a:t>我叫陈小龙，是计算机技术与科学专业的一名学生。</a:t>
            </a:r>
            <a:endParaRPr lang="en-US" altLang="zh-CN" dirty="0"/>
          </a:p>
          <a:p>
            <a:endParaRPr lang="en-US" altLang="zh-CN" dirty="0"/>
          </a:p>
          <a:p>
            <a:r>
              <a:rPr lang="zh-CN" altLang="en-US" dirty="0"/>
              <a:t>我的论文题目是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。这篇论文是在我的祝园园老师的悉心指导下完成的。</a:t>
            </a:r>
            <a:endParaRPr lang="en-US" altLang="zh-CN" dirty="0"/>
          </a:p>
          <a:p>
            <a:endParaRPr lang="en-US" altLang="zh-CN" dirty="0"/>
          </a:p>
          <a:p>
            <a:endParaRPr lang="en-US" altLang="zh-CN" dirty="0"/>
          </a:p>
          <a:p>
            <a:r>
              <a:rPr lang="en-US" altLang="zh-CN" dirty="0"/>
              <a:t>——————————————————————————</a:t>
            </a:r>
          </a:p>
          <a:p>
            <a:r>
              <a:rPr lang="zh-CN" altLang="en-US" dirty="0"/>
              <a:t>在这里我要对我的导师表示感谢！</a:t>
            </a:r>
            <a:endParaRPr lang="en-US" altLang="zh-CN" dirty="0"/>
          </a:p>
          <a:p>
            <a:r>
              <a:rPr lang="zh-CN" altLang="en-US" dirty="0"/>
              <a:t>也要向各位老师不辞辛苦参加我的论文答辩表示感谢！</a:t>
            </a:r>
            <a:endParaRPr lang="en-US" altLang="zh-CN" dirty="0"/>
          </a:p>
          <a:p>
            <a:endParaRPr lang="en-US" altLang="zh-CN" dirty="0"/>
          </a:p>
          <a:p>
            <a:r>
              <a:rPr lang="en-US" altLang="zh-CN" dirty="0"/>
              <a:t>——————————————————————————</a:t>
            </a:r>
          </a:p>
          <a:p>
            <a:endParaRPr lang="en-US" altLang="zh-CN" dirty="0"/>
          </a:p>
          <a:p>
            <a:r>
              <a:rPr lang="zh-CN" altLang="en-US" dirty="0"/>
              <a:t>下面，我将本论文设计的目的和主要的内容向各位老师进行汇报，恳请各位老师批评指导！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16</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我主要从一下几个方面进行介绍：</a:t>
            </a:r>
            <a:endParaRPr lang="en-US" altLang="zh-CN" dirty="0"/>
          </a:p>
          <a:p>
            <a:endParaRPr lang="en-US" altLang="zh-CN" dirty="0"/>
          </a:p>
          <a:p>
            <a:r>
              <a:rPr lang="en-US" altLang="zh-CN" dirty="0"/>
              <a:t>————————————————</a:t>
            </a:r>
          </a:p>
          <a:p>
            <a:endParaRPr lang="en-US" altLang="zh-CN" dirty="0"/>
          </a:p>
          <a:p>
            <a:r>
              <a:rPr lang="zh-CN" altLang="en-US" dirty="0"/>
              <a:t>首先第一部分：主要介绍论文的研究背景。以及研究的意义</a:t>
            </a:r>
            <a:endParaRPr lang="en-US" altLang="zh-CN" dirty="0"/>
          </a:p>
          <a:p>
            <a:endParaRPr lang="en-US" altLang="zh-CN" dirty="0"/>
          </a:p>
          <a:p>
            <a:r>
              <a:rPr lang="en-US" altLang="zh-CN" dirty="0"/>
              <a:t>——————————————————</a:t>
            </a:r>
          </a:p>
          <a:p>
            <a:endParaRPr lang="en-US" altLang="zh-CN" dirty="0"/>
          </a:p>
          <a:p>
            <a:r>
              <a:rPr lang="zh-CN" altLang="en-US" dirty="0"/>
              <a:t>第二部分介绍论文的研究思路和方法</a:t>
            </a:r>
            <a:endParaRPr lang="en-US" altLang="zh-CN" dirty="0"/>
          </a:p>
          <a:p>
            <a:endParaRPr lang="en-US" altLang="zh-CN" dirty="0"/>
          </a:p>
          <a:p>
            <a:r>
              <a:rPr lang="en-US" altLang="zh-CN" dirty="0"/>
              <a:t>——————————————————</a:t>
            </a:r>
          </a:p>
          <a:p>
            <a:endParaRPr lang="en-US" altLang="zh-CN" dirty="0"/>
          </a:p>
          <a:p>
            <a:r>
              <a:rPr lang="zh-CN" altLang="en-US" dirty="0"/>
              <a:t>第三部分主要介绍本论文的研究难点，并对研究成果进行展示</a:t>
            </a:r>
            <a:endParaRPr lang="en-US" altLang="zh-CN" dirty="0"/>
          </a:p>
          <a:p>
            <a:endParaRPr lang="en-US" altLang="zh-CN" dirty="0"/>
          </a:p>
          <a:p>
            <a:r>
              <a:rPr lang="en-US" altLang="zh-CN" dirty="0"/>
              <a:t>——————————————————</a:t>
            </a:r>
          </a:p>
          <a:p>
            <a:endParaRPr lang="en-US" altLang="zh-CN" dirty="0"/>
          </a:p>
          <a:p>
            <a:r>
              <a:rPr lang="zh-CN" altLang="en-US" dirty="0"/>
              <a:t>第四部分对论文进行总结</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err="1"/>
              <a:t>Equitruss</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a:t>算法集成：</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267401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18230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3.xml"/><Relationship Id="rId7"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7.xml"/><Relationship Id="rId6" Type="http://schemas.microsoft.com/office/2007/relationships/hdphoto" Target="../media/hdphoto14.wdp"/><Relationship Id="rId5" Type="http://schemas.openxmlformats.org/officeDocument/2006/relationships/image" Target="../media/image18.png"/><Relationship Id="rId4" Type="http://schemas.microsoft.com/office/2007/relationships/hdphoto" Target="../media/hdphoto13.wdp"/></Relationships>
</file>

<file path=ppt/slides/_rels/slide15.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21.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9.wdp"/><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1.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0"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animEffect transition="in" filter="fade">
                                      <p:cBhvr>
                                        <p:cTn id="9" dur="500"/>
                                        <p:tgtEl>
                                          <p:spTgt spid="30"/>
                                        </p:tgtEl>
                                      </p:cBhvr>
                                    </p:animEffect>
                                  </p:childTnLst>
                                </p:cTn>
                              </p:par>
                              <p:par>
                                <p:cTn id="10" presetID="14" presetClass="entr" presetSubtype="1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anim calcmode="lin" valueType="num">
                                      <p:cBhvr>
                                        <p:cTn id="19" dur="500" fill="hold"/>
                                        <p:tgtEl>
                                          <p:spTgt spid="35"/>
                                        </p:tgtEl>
                                        <p:attrNameLst>
                                          <p:attrName>ppt_x</p:attrName>
                                        </p:attrNameLst>
                                      </p:cBhvr>
                                      <p:tavLst>
                                        <p:tav tm="0">
                                          <p:val>
                                            <p:strVal val="#ppt_x"/>
                                          </p:val>
                                        </p:tav>
                                        <p:tav tm="100000">
                                          <p:val>
                                            <p:strVal val="#ppt_x"/>
                                          </p:val>
                                        </p:tav>
                                      </p:tavLst>
                                    </p:anim>
                                    <p:anim calcmode="lin" valueType="num">
                                      <p:cBhvr>
                                        <p:cTn id="20" dur="500" fill="hold"/>
                                        <p:tgtEl>
                                          <p:spTgt spid="35"/>
                                        </p:tgtEl>
                                        <p:attrNameLst>
                                          <p:attrName>ppt_y</p:attrName>
                                        </p:attrNameLst>
                                      </p:cBhvr>
                                      <p:tavLst>
                                        <p:tav tm="0">
                                          <p:val>
                                            <p:strVal val="#ppt_y+.1"/>
                                          </p:val>
                                        </p:tav>
                                        <p:tav tm="100000">
                                          <p:val>
                                            <p:strVal val="#ppt_y"/>
                                          </p:val>
                                        </p:tav>
                                      </p:tavLst>
                                    </p:anim>
                                  </p:childTnLst>
                                </p:cTn>
                              </p:par>
                              <p:par>
                                <p:cTn id="21" presetID="16" presetClass="entr" presetSubtype="21"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arn(inVertical)">
                                      <p:cBhvr>
                                        <p:cTn id="23" dur="500"/>
                                        <p:tgtEl>
                                          <p:spTgt spid="39"/>
                                        </p:tgtEl>
                                      </p:cBhvr>
                                    </p:animEffect>
                                  </p:childTnLst>
                                </p:cTn>
                              </p:par>
                              <p:par>
                                <p:cTn id="24" presetID="16" presetClass="entr" presetSubtype="21"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500"/>
                                        <p:tgtEl>
                                          <p:spTgt spid="40"/>
                                        </p:tgtEl>
                                      </p:cBhvr>
                                    </p:animEffect>
                                  </p:childTnLst>
                                </p:cTn>
                              </p:par>
                              <p:par>
                                <p:cTn id="27" presetID="14" presetClass="entr" presetSubtype="1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randombar(horizontal)">
                                      <p:cBhvr>
                                        <p:cTn id="29" dur="500"/>
                                        <p:tgtEl>
                                          <p:spTgt spid="36"/>
                                        </p:tgtEl>
                                      </p:cBhvr>
                                    </p:animEffect>
                                  </p:childTnLst>
                                </p:cTn>
                              </p:par>
                              <p:par>
                                <p:cTn id="30" presetID="22" presetClass="entr" presetSubtype="4"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sp>
        <p:nvSpPr>
          <p:cNvPr id="4" name="PA_文本框 3"/>
          <p:cNvSpPr txBox="1"/>
          <p:nvPr>
            <p:custDataLst>
              <p:tags r:id="rId1"/>
            </p:custDataLst>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2"/>
            </p:custDataLst>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PA_组合 3"/>
          <p:cNvGrpSpPr/>
          <p:nvPr>
            <p:custDataLst>
              <p:tags r:id="rId3"/>
            </p:custDataLst>
          </p:nvPr>
        </p:nvGrpSpPr>
        <p:grpSpPr>
          <a:xfrm>
            <a:off x="3351860" y="2886824"/>
            <a:ext cx="6029722" cy="921329"/>
            <a:chOff x="5741409" y="2661945"/>
            <a:chExt cx="6029722" cy="921329"/>
          </a:xfrm>
        </p:grpSpPr>
        <p:sp>
          <p:nvSpPr>
            <p:cNvPr id="12" name="椭圆 11"/>
            <p:cNvSpPr/>
            <p:nvPr/>
          </p:nvSpPr>
          <p:spPr>
            <a:xfrm>
              <a:off x="5741409" y="2663245"/>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a:p>
              <a:pPr>
                <a:lnSpc>
                  <a:spcPct val="120000"/>
                </a:lnSpc>
              </a:pPr>
              <a:r>
                <a:rPr lang="en-US" sz="14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chemeClr val="tx1"/>
                  </a:solidFill>
                </a:rPr>
                <a:t>1</a:t>
              </a:r>
              <a:endParaRPr lang="zh-CN" altLang="en-US" sz="3200" dirty="0">
                <a:solidFill>
                  <a:schemeClr val="tx1"/>
                </a:solidFill>
              </a:endParaRPr>
            </a:p>
          </p:txBody>
        </p:sp>
      </p:grpSp>
      <p:grpSp>
        <p:nvGrpSpPr>
          <p:cNvPr id="15" name="PA_组合 15"/>
          <p:cNvGrpSpPr/>
          <p:nvPr>
            <p:custDataLst>
              <p:tags r:id="rId4"/>
            </p:custDataLst>
          </p:nvPr>
        </p:nvGrpSpPr>
        <p:grpSpPr>
          <a:xfrm>
            <a:off x="3924974" y="3985507"/>
            <a:ext cx="6021888" cy="658730"/>
            <a:chOff x="5339745" y="3792476"/>
            <a:chExt cx="6021888" cy="658730"/>
          </a:xfrm>
        </p:grpSpPr>
        <p:sp>
          <p:nvSpPr>
            <p:cNvPr id="16" name="椭圆 15"/>
            <p:cNvSpPr/>
            <p:nvPr/>
          </p:nvSpPr>
          <p:spPr>
            <a:xfrm>
              <a:off x="5339745" y="3798307"/>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58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2</a:t>
              </a:r>
              <a:endParaRPr lang="zh-CN" altLang="en-US" sz="3200" dirty="0">
                <a:solidFill>
                  <a:srgbClr val="374C59"/>
                </a:solidFill>
              </a:endParaRPr>
            </a:p>
          </p:txBody>
        </p:sp>
      </p:grpSp>
      <p:grpSp>
        <p:nvGrpSpPr>
          <p:cNvPr id="19" name="PA_组合 16"/>
          <p:cNvGrpSpPr/>
          <p:nvPr>
            <p:custDataLst>
              <p:tags r:id="rId5"/>
            </p:custDataLst>
          </p:nvPr>
        </p:nvGrpSpPr>
        <p:grpSpPr>
          <a:xfrm>
            <a:off x="4554635" y="4993929"/>
            <a:ext cx="6012766" cy="635459"/>
            <a:chOff x="4668935" y="4769050"/>
            <a:chExt cx="6012766" cy="635459"/>
          </a:xfrm>
        </p:grpSpPr>
        <p:sp>
          <p:nvSpPr>
            <p:cNvPr id="20" name="椭圆 19"/>
            <p:cNvSpPr/>
            <p:nvPr/>
          </p:nvSpPr>
          <p:spPr>
            <a:xfrm>
              <a:off x="4668935" y="4769050"/>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58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solidFill>
                    <a:srgbClr val="374C59"/>
                  </a:solidFill>
                </a:rPr>
                <a:t>3</a:t>
              </a:r>
              <a:endParaRPr lang="zh-CN" altLang="en-US" sz="3200" dirty="0">
                <a:solidFill>
                  <a:srgbClr val="374C59"/>
                </a:solidFill>
              </a:endParaRPr>
            </a:p>
          </p:txBody>
        </p:sp>
      </p:grpSp>
      <p:sp>
        <p:nvSpPr>
          <p:cNvPr id="23" name="PA_文本框 14"/>
          <p:cNvSpPr txBox="1"/>
          <p:nvPr>
            <p:custDataLst>
              <p:tags r:id="rId6"/>
            </p:custDataLst>
          </p:nvPr>
        </p:nvSpPr>
        <p:spPr>
          <a:xfrm>
            <a:off x="2747263" y="1973214"/>
            <a:ext cx="3106321" cy="523220"/>
          </a:xfrm>
          <a:prstGeom prst="rect">
            <a:avLst/>
          </a:prstGeom>
          <a:noFill/>
        </p:spPr>
        <p:txBody>
          <a:bodyPr wrap="square" rtlCol="0">
            <a:spAutoFit/>
          </a:bodyPr>
          <a:lstStyle>
            <a:defPPr>
              <a:defRPr lang="zh-CN"/>
            </a:defPPr>
            <a:lvl1pPr algn="ctr">
              <a:defRPr sz="5400" spc="200">
                <a:solidFill>
                  <a:schemeClr val="bg1"/>
                </a:solidFill>
                <a:latin typeface="华文细黑" panose="02010600040101010101" pitchFamily="2" charset="-122"/>
                <a:ea typeface="华文细黑" panose="02010600040101010101" pitchFamily="2" charset="-122"/>
              </a:defRPr>
            </a:lvl1pPr>
          </a:lstStyle>
          <a:p>
            <a:pPr algn="l"/>
            <a:r>
              <a:rPr lang="zh-CN" altLang="en-US" sz="2800" spc="400" dirty="0">
                <a:solidFill>
                  <a:schemeClr val="tx1"/>
                </a:solidFill>
              </a:rPr>
              <a:t>此处添加小标题</a:t>
            </a:r>
          </a:p>
        </p:txBody>
      </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15"/>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2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5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研究运行过程</a:t>
            </a:r>
            <a:endParaRPr lang="zh-CN" altLang="en-US" sz="3200" spc="100" dirty="0">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297620" y="1791245"/>
            <a:ext cx="4113998" cy="992575"/>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论文就是用来进行科学研究和描述科研成果的文章，简称之为论文。它是描述科研成果进行学术交流的一种工具。</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7297619" y="1386907"/>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第一阶段</a:t>
            </a:r>
            <a:r>
              <a:rPr lang="en-US" altLang="zh-CN" sz="2000" spc="200" dirty="0"/>
              <a:t> </a:t>
            </a:r>
            <a:endParaRPr lang="zh-CN" altLang="en-US" sz="2000" spc="200" dirty="0"/>
          </a:p>
        </p:txBody>
      </p:sp>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阶段</a:t>
              </a:r>
            </a:p>
          </p:txBody>
        </p:sp>
      </p:grpSp>
      <p:sp>
        <p:nvSpPr>
          <p:cNvPr id="4" name="椭圆 3"/>
          <p:cNvSpPr/>
          <p:nvPr/>
        </p:nvSpPr>
        <p:spPr>
          <a:xfrm>
            <a:off x="6642101" y="1442379"/>
            <a:ext cx="301171" cy="30117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773636" y="1888265"/>
            <a:ext cx="0" cy="969235"/>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297620" y="3508632"/>
            <a:ext cx="4113998" cy="992575"/>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论文就是用来进行科学研究和描述科研成果的文章，简称之为论文。它是描述科研成果进行学术交流的一种工具。</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第二阶段</a:t>
            </a:r>
            <a:r>
              <a:rPr lang="en-US" altLang="zh-CN" sz="2000" spc="200" dirty="0"/>
              <a:t> </a:t>
            </a:r>
            <a:endParaRPr lang="zh-CN" altLang="en-US" sz="2000" spc="200" dirty="0"/>
          </a:p>
        </p:txBody>
      </p:sp>
      <p:sp>
        <p:nvSpPr>
          <p:cNvPr id="44" name="矩形 43"/>
          <p:cNvSpPr/>
          <p:nvPr/>
        </p:nvSpPr>
        <p:spPr>
          <a:xfrm>
            <a:off x="7297620" y="5215283"/>
            <a:ext cx="4113998" cy="992575"/>
          </a:xfrm>
          <a:prstGeom prst="rect">
            <a:avLst/>
          </a:prstGeom>
        </p:spPr>
        <p:txBody>
          <a:bodyPr wrap="square" lIns="91436" tIns="45718" rIns="91436" bIns="45718">
            <a:spAutoFit/>
          </a:bodyPr>
          <a:lstStyle/>
          <a:p>
            <a:pPr>
              <a:lnSpc>
                <a:spcPct val="130000"/>
              </a:lnSpc>
            </a:pPr>
            <a:r>
              <a:rPr lang="zh-CN" altLang="en-US" sz="1500" dirty="0">
                <a:solidFill>
                  <a:schemeClr val="bg2">
                    <a:lumMod val="50000"/>
                  </a:schemeClr>
                </a:solidFill>
                <a:latin typeface="微软雅黑" panose="020B0503020204020204" pitchFamily="34" charset="-122"/>
                <a:ea typeface="微软雅黑" panose="020B0503020204020204" pitchFamily="34" charset="-122"/>
              </a:rPr>
              <a:t>论文就是用来进行科学研究和描述科研成果的文章，简称之为论文。它是描述科研成果进行学术交流的一种工具。</a:t>
            </a:r>
            <a:endParaRPr lang="en-US" altLang="zh-CN" sz="15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最后阶段</a:t>
            </a:r>
            <a:r>
              <a:rPr lang="en-US" altLang="zh-CN" sz="2000" spc="200" dirty="0"/>
              <a:t> </a:t>
            </a:r>
            <a:endParaRPr lang="zh-CN" altLang="en-US" sz="2000" spc="200" dirty="0"/>
          </a:p>
        </p:txBody>
      </p: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344007" y="602610"/>
            <a:ext cx="7058073" cy="7058073"/>
          </a:xfrm>
          <a:prstGeom prst="rect">
            <a:avLst/>
          </a:prstGeom>
        </p:spPr>
      </p:pic>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 calcmode="lin" valueType="num">
                                      <p:cBhvr>
                                        <p:cTn id="7" dur="300" fill="hold"/>
                                        <p:tgtEl>
                                          <p:spTgt spid="55"/>
                                        </p:tgtEl>
                                        <p:attrNameLst>
                                          <p:attrName>ppt_w</p:attrName>
                                        </p:attrNameLst>
                                      </p:cBhvr>
                                      <p:tavLst>
                                        <p:tav tm="0">
                                          <p:val>
                                            <p:fltVal val="0"/>
                                          </p:val>
                                        </p:tav>
                                        <p:tav tm="100000">
                                          <p:val>
                                            <p:strVal val="#ppt_w"/>
                                          </p:val>
                                        </p:tav>
                                      </p:tavLst>
                                    </p:anim>
                                    <p:anim calcmode="lin" valueType="num">
                                      <p:cBhvr>
                                        <p:cTn id="8" dur="300" fill="hold"/>
                                        <p:tgtEl>
                                          <p:spTgt spid="55"/>
                                        </p:tgtEl>
                                        <p:attrNameLst>
                                          <p:attrName>ppt_h</p:attrName>
                                        </p:attrNameLst>
                                      </p:cBhvr>
                                      <p:tavLst>
                                        <p:tav tm="0">
                                          <p:val>
                                            <p:fltVal val="0"/>
                                          </p:val>
                                        </p:tav>
                                        <p:tav tm="100000">
                                          <p:val>
                                            <p:strVal val="#ppt_h"/>
                                          </p:val>
                                        </p:tav>
                                      </p:tavLst>
                                    </p:anim>
                                    <p:animEffect transition="in" filter="fade">
                                      <p:cBhvr>
                                        <p:cTn id="9" dur="3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250"/>
                                  </p:stCondLst>
                                  <p:iterate type="wd">
                                    <p:tmPct val="4000"/>
                                  </p:iterate>
                                  <p:childTnLst>
                                    <p:set>
                                      <p:cBhvr>
                                        <p:cTn id="19" dur="1" fill="hold">
                                          <p:stCondLst>
                                            <p:cond delay="0"/>
                                          </p:stCondLst>
                                        </p:cTn>
                                        <p:tgtEl>
                                          <p:spTgt spid="27"/>
                                        </p:tgtEl>
                                        <p:attrNameLst>
                                          <p:attrName>style.visibility</p:attrName>
                                        </p:attrNameLst>
                                      </p:cBhvr>
                                      <p:to>
                                        <p:strVal val="visible"/>
                                      </p:to>
                                    </p:set>
                                    <p:animEffect transition="in" filter="fade">
                                      <p:cBhvr>
                                        <p:cTn id="20" dur="4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300"/>
                                        <p:tgtEl>
                                          <p:spTgt spid="37"/>
                                        </p:tgtEl>
                                      </p:cBhvr>
                                    </p:animEffect>
                                  </p:childTnLst>
                                </p:cTn>
                              </p:par>
                              <p:par>
                                <p:cTn id="26" presetID="22"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3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4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400"/>
                                        <p:tgtEl>
                                          <p:spTgt spid="43"/>
                                        </p:tgtEl>
                                      </p:cBhvr>
                                    </p:animEffect>
                                  </p:childTnLst>
                                </p:cTn>
                              </p:par>
                              <p:par>
                                <p:cTn id="35" presetID="10" presetClass="entr" presetSubtype="0" fill="hold" grpId="0" nodeType="withEffect">
                                  <p:stCondLst>
                                    <p:cond delay="250"/>
                                  </p:stCondLst>
                                  <p:iterate type="wd">
                                    <p:tmPct val="4000"/>
                                  </p:iterate>
                                  <p:childTnLst>
                                    <p:set>
                                      <p:cBhvr>
                                        <p:cTn id="36" dur="1" fill="hold">
                                          <p:stCondLst>
                                            <p:cond delay="0"/>
                                          </p:stCondLst>
                                        </p:cTn>
                                        <p:tgtEl>
                                          <p:spTgt spid="42"/>
                                        </p:tgtEl>
                                        <p:attrNameLst>
                                          <p:attrName>style.visibility</p:attrName>
                                        </p:attrNameLst>
                                      </p:cBhvr>
                                      <p:to>
                                        <p:strVal val="visible"/>
                                      </p:to>
                                    </p:set>
                                    <p:animEffect transition="in" filter="fade">
                                      <p:cBhvr>
                                        <p:cTn id="37" dur="4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up)">
                                      <p:cBhvr>
                                        <p:cTn id="42" dur="300"/>
                                        <p:tgtEl>
                                          <p:spTgt spid="41"/>
                                        </p:tgtEl>
                                      </p:cBhvr>
                                    </p:animEffect>
                                  </p:childTnLst>
                                </p:cTn>
                              </p:par>
                              <p:par>
                                <p:cTn id="43" presetID="22" presetClass="entr" presetSubtype="1"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300"/>
                                        <p:tgtEl>
                                          <p:spTgt spid="4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4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400"/>
                                        <p:tgtEl>
                                          <p:spTgt spid="45"/>
                                        </p:tgtEl>
                                      </p:cBhvr>
                                    </p:animEffect>
                                  </p:childTnLst>
                                </p:cTn>
                              </p:par>
                              <p:par>
                                <p:cTn id="52" presetID="10" presetClass="entr" presetSubtype="0" fill="hold" grpId="0" nodeType="withEffect">
                                  <p:stCondLst>
                                    <p:cond delay="250"/>
                                  </p:stCondLst>
                                  <p:iterate type="wd">
                                    <p:tmPct val="4000"/>
                                  </p:iterate>
                                  <p:childTnLst>
                                    <p:set>
                                      <p:cBhvr>
                                        <p:cTn id="53" dur="1" fill="hold">
                                          <p:stCondLst>
                                            <p:cond delay="0"/>
                                          </p:stCondLst>
                                        </p:cTn>
                                        <p:tgtEl>
                                          <p:spTgt spid="44"/>
                                        </p:tgtEl>
                                        <p:attrNameLst>
                                          <p:attrName>style.visibility</p:attrName>
                                        </p:attrNameLst>
                                      </p:cBhvr>
                                      <p:to>
                                        <p:strVal val="visible"/>
                                      </p:to>
                                    </p:set>
                                    <p:animEffect transition="in" filter="fade">
                                      <p:cBhvr>
                                        <p:cTn id="54"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4" grpId="0" animBg="1"/>
      <p:bldP spid="38" grpId="0" animBg="1"/>
      <p:bldP spid="39" grpId="0" animBg="1"/>
      <p:bldP spid="42"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latin typeface="微软雅黑" panose="020B0503020204020204" pitchFamily="34" charset="-122"/>
                <a:ea typeface="微软雅黑" panose="020B0503020204020204" pitchFamily="34" charset="-122"/>
              </a:rPr>
              <a:t>难点和应用</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3</a:t>
            </a:r>
            <a:endParaRPr lang="zh-CN" altLang="en-US" sz="6600" spc="1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latin typeface="微软雅黑" panose="020B0503020204020204" pitchFamily="34" charset="-122"/>
                <a:ea typeface="微软雅黑" panose="020B0503020204020204" pitchFamily="34" charset="-122"/>
              </a:rPr>
              <a:t>Introduction</a:t>
            </a:r>
            <a:endParaRPr lang="zh-CN" altLang="en-US" sz="1400" spc="3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8E800A-94F6-4290-8D17-D12AAE4C1EBA}"/>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3045845" y="1064011"/>
            <a:ext cx="6067425" cy="6067425"/>
          </a:xfrm>
          <a:prstGeom prst="rect">
            <a:avLst/>
          </a:prstGeom>
        </p:spPr>
      </p:pic>
      <p:sp>
        <p:nvSpPr>
          <p:cNvPr id="10" name="文本框 9"/>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关键技术分析</a:t>
            </a:r>
          </a:p>
        </p:txBody>
      </p:sp>
      <p:sp>
        <p:nvSpPr>
          <p:cNvPr id="14" name="矩形 13"/>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685385" y="2559683"/>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663497" y="4400662"/>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815414" y="2490194"/>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45468" y="4617976"/>
            <a:ext cx="207933" cy="207933"/>
          </a:xfrm>
          <a:prstGeom prst="ellipse">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420627" y="3643752"/>
            <a:ext cx="903883" cy="9038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75289" y="2304325"/>
            <a:ext cx="3220733"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8" name="矩形 17"/>
          <p:cNvSpPr/>
          <p:nvPr/>
        </p:nvSpPr>
        <p:spPr>
          <a:xfrm>
            <a:off x="8285936" y="4517410"/>
            <a:ext cx="2999437" cy="1212638"/>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9" name="矩形 18"/>
          <p:cNvSpPr/>
          <p:nvPr/>
        </p:nvSpPr>
        <p:spPr>
          <a:xfrm>
            <a:off x="624516" y="4400662"/>
            <a:ext cx="2972714" cy="1212638"/>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0" name="矩形 19"/>
          <p:cNvSpPr/>
          <p:nvPr/>
        </p:nvSpPr>
        <p:spPr>
          <a:xfrm>
            <a:off x="701727" y="2447089"/>
            <a:ext cx="2972714" cy="1212638"/>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34" name="文本框 33"/>
          <p:cNvSpPr txBox="1"/>
          <p:nvPr/>
        </p:nvSpPr>
        <p:spPr>
          <a:xfrm>
            <a:off x="5517833" y="3754832"/>
            <a:ext cx="943610" cy="707886"/>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关键技术</a:t>
            </a:r>
          </a:p>
        </p:txBody>
      </p:sp>
    </p:spTree>
    <p:extLst>
      <p:ext uri="{BB962C8B-B14F-4D97-AF65-F5344CB8AC3E}">
        <p14:creationId xmlns:p14="http://schemas.microsoft.com/office/powerpoint/2010/main" val="149399959"/>
      </p:ext>
    </p:extLst>
  </p:cSld>
  <p:clrMapOvr>
    <a:masterClrMapping/>
  </p:clrMapOvr>
  <mc:AlternateContent xmlns:mc="http://schemas.openxmlformats.org/markup-compatibility/2006" xmlns:p14="http://schemas.microsoft.com/office/powerpoint/2010/main">
    <mc:Choice Requires="p14">
      <p:transition spd="slow">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00" fill="hold"/>
                                        <p:tgtEl>
                                          <p:spTgt spid="16"/>
                                        </p:tgtEl>
                                        <p:attrNameLst>
                                          <p:attrName>ppt_w</p:attrName>
                                        </p:attrNameLst>
                                      </p:cBhvr>
                                      <p:tavLst>
                                        <p:tav tm="0">
                                          <p:val>
                                            <p:fltVal val="0"/>
                                          </p:val>
                                        </p:tav>
                                        <p:tav tm="100000">
                                          <p:val>
                                            <p:strVal val="#ppt_w"/>
                                          </p:val>
                                        </p:tav>
                                      </p:tavLst>
                                    </p:anim>
                                    <p:anim calcmode="lin" valueType="num">
                                      <p:cBhvr>
                                        <p:cTn id="8" dur="300" fill="hold"/>
                                        <p:tgtEl>
                                          <p:spTgt spid="16"/>
                                        </p:tgtEl>
                                        <p:attrNameLst>
                                          <p:attrName>ppt_h</p:attrName>
                                        </p:attrNameLst>
                                      </p:cBhvr>
                                      <p:tavLst>
                                        <p:tav tm="0">
                                          <p:val>
                                            <p:fltVal val="0"/>
                                          </p:val>
                                        </p:tav>
                                        <p:tav tm="100000">
                                          <p:val>
                                            <p:strVal val="#ppt_h"/>
                                          </p:val>
                                        </p:tav>
                                      </p:tavLst>
                                    </p:anim>
                                    <p:animEffect transition="in" filter="fade">
                                      <p:cBhvr>
                                        <p:cTn id="9" dur="3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300" fill="hold"/>
                                        <p:tgtEl>
                                          <p:spTgt spid="34"/>
                                        </p:tgtEl>
                                        <p:attrNameLst>
                                          <p:attrName>ppt_w</p:attrName>
                                        </p:attrNameLst>
                                      </p:cBhvr>
                                      <p:tavLst>
                                        <p:tav tm="0">
                                          <p:val>
                                            <p:fltVal val="0"/>
                                          </p:val>
                                        </p:tav>
                                        <p:tav tm="100000">
                                          <p:val>
                                            <p:strVal val="#ppt_w"/>
                                          </p:val>
                                        </p:tav>
                                      </p:tavLst>
                                    </p:anim>
                                    <p:anim calcmode="lin" valueType="num">
                                      <p:cBhvr>
                                        <p:cTn id="13" dur="300" fill="hold"/>
                                        <p:tgtEl>
                                          <p:spTgt spid="34"/>
                                        </p:tgtEl>
                                        <p:attrNameLst>
                                          <p:attrName>ppt_h</p:attrName>
                                        </p:attrNameLst>
                                      </p:cBhvr>
                                      <p:tavLst>
                                        <p:tav tm="0">
                                          <p:val>
                                            <p:fltVal val="0"/>
                                          </p:val>
                                        </p:tav>
                                        <p:tav tm="100000">
                                          <p:val>
                                            <p:strVal val="#ppt_h"/>
                                          </p:val>
                                        </p:tav>
                                      </p:tavLst>
                                    </p:anim>
                                    <p:animEffect transition="in" filter="fade">
                                      <p:cBhvr>
                                        <p:cTn id="14" dur="3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1+#ppt_w/2"/>
                                          </p:val>
                                        </p:tav>
                                        <p:tav tm="100000">
                                          <p:val>
                                            <p:strVal val="#ppt_x"/>
                                          </p:val>
                                        </p:tav>
                                      </p:tavLst>
                                    </p:anim>
                                    <p:anim calcmode="lin" valueType="num">
                                      <p:cBhvr additive="base">
                                        <p:cTn id="24" dur="500" fill="hold"/>
                                        <p:tgtEl>
                                          <p:spTgt spid="1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0-#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6" grpId="0" animBg="1"/>
      <p:bldP spid="17" grpId="0"/>
      <p:bldP spid="18" grpId="0"/>
      <p:bldP spid="19" grpId="0"/>
      <p:bldP spid="20"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实践难点分析</a:t>
            </a:r>
          </a:p>
        </p:txBody>
      </p:sp>
      <p:sp>
        <p:nvSpPr>
          <p:cNvPr id="8" name="矩形 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968682" y="2599231"/>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625169"/>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4" name="椭圆 23"/>
          <p:cNvSpPr/>
          <p:nvPr/>
        </p:nvSpPr>
        <p:spPr>
          <a:xfrm>
            <a:off x="2968682" y="3856923"/>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625169"/>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7" name="椭圆 26"/>
          <p:cNvSpPr/>
          <p:nvPr/>
        </p:nvSpPr>
        <p:spPr>
          <a:xfrm>
            <a:off x="2968682" y="5114614"/>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400" fill="hold"/>
                                        <p:tgtEl>
                                          <p:spTgt spid="19"/>
                                        </p:tgtEl>
                                        <p:attrNameLst>
                                          <p:attrName>ppt_x</p:attrName>
                                        </p:attrNameLst>
                                      </p:cBhvr>
                                      <p:tavLst>
                                        <p:tav tm="0">
                                          <p:val>
                                            <p:strVal val="0-#ppt_w/2"/>
                                          </p:val>
                                        </p:tav>
                                        <p:tav tm="100000">
                                          <p:val>
                                            <p:strVal val="#ppt_x"/>
                                          </p:val>
                                        </p:tav>
                                      </p:tavLst>
                                    </p:anim>
                                    <p:anim calcmode="lin" valueType="num">
                                      <p:cBhvr additive="base">
                                        <p:cTn id="8" dur="4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53" presetClass="entr" presetSubtype="528" fill="hold" grpId="0" nodeType="withEffect">
                                  <p:stCondLst>
                                    <p:cond delay="4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anim calcmode="lin" valueType="num">
                                      <p:cBhvr>
                                        <p:cTn id="34" dur="500" fill="hold"/>
                                        <p:tgtEl>
                                          <p:spTgt spid="23"/>
                                        </p:tgtEl>
                                        <p:attrNameLst>
                                          <p:attrName>ppt_x</p:attrName>
                                        </p:attrNameLst>
                                      </p:cBhvr>
                                      <p:tavLst>
                                        <p:tav tm="0">
                                          <p:val>
                                            <p:fltVal val="0.5"/>
                                          </p:val>
                                        </p:tav>
                                        <p:tav tm="100000">
                                          <p:val>
                                            <p:strVal val="#ppt_x"/>
                                          </p:val>
                                        </p:tav>
                                      </p:tavLst>
                                    </p:anim>
                                    <p:anim calcmode="lin" valueType="num">
                                      <p:cBhvr>
                                        <p:cTn id="35" dur="500" fill="hold"/>
                                        <p:tgtEl>
                                          <p:spTgt spid="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实验应用分析</a:t>
            </a:r>
          </a:p>
        </p:txBody>
      </p:sp>
      <p:sp>
        <p:nvSpPr>
          <p:cNvPr id="16" name="矩形 15"/>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PA_组合 3"/>
          <p:cNvGrpSpPr/>
          <p:nvPr>
            <p:custDataLst>
              <p:tags r:id="rId1"/>
            </p:custDataLst>
          </p:nvPr>
        </p:nvGrpSpPr>
        <p:grpSpPr>
          <a:xfrm>
            <a:off x="1380917" y="2711406"/>
            <a:ext cx="7137070" cy="1302587"/>
            <a:chOff x="5741409" y="2661945"/>
            <a:chExt cx="6029722" cy="1302587"/>
          </a:xfrm>
        </p:grpSpPr>
        <p:sp>
          <p:nvSpPr>
            <p:cNvPr id="18" name="椭圆 17"/>
            <p:cNvSpPr/>
            <p:nvPr/>
          </p:nvSpPr>
          <p:spPr>
            <a:xfrm>
              <a:off x="5741409" y="2663245"/>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endParaRPr>
            </a:p>
          </p:txBody>
        </p:sp>
        <p:sp>
          <p:nvSpPr>
            <p:cNvPr id="19" name="矩形 4"/>
            <p:cNvSpPr>
              <a:spLocks noChangeArrowheads="1"/>
            </p:cNvSpPr>
            <p:nvPr/>
          </p:nvSpPr>
          <p:spPr bwMode="auto">
            <a:xfrm>
              <a:off x="6533188" y="2715344"/>
              <a:ext cx="5237943" cy="124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6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a:p>
              <a:pPr>
                <a:lnSpc>
                  <a:spcPct val="120000"/>
                </a:lnSpc>
              </a:pPr>
              <a:r>
                <a:rPr lang="en-US" sz="16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p:cNvSpPr txBox="1"/>
            <p:nvPr/>
          </p:nvSpPr>
          <p:spPr>
            <a:xfrm>
              <a:off x="5836458" y="2661945"/>
              <a:ext cx="316692" cy="646331"/>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600" dirty="0">
                  <a:solidFill>
                    <a:schemeClr val="tx1"/>
                  </a:solidFill>
                </a:rPr>
                <a:t>1</a:t>
              </a:r>
              <a:endParaRPr lang="zh-CN" altLang="en-US" sz="3600" dirty="0">
                <a:solidFill>
                  <a:schemeClr val="tx1"/>
                </a:solidFill>
              </a:endParaRPr>
            </a:p>
          </p:txBody>
        </p:sp>
      </p:grpSp>
      <p:grpSp>
        <p:nvGrpSpPr>
          <p:cNvPr id="21" name="PA_组合 15"/>
          <p:cNvGrpSpPr/>
          <p:nvPr>
            <p:custDataLst>
              <p:tags r:id="rId2"/>
            </p:custDataLst>
          </p:nvPr>
        </p:nvGrpSpPr>
        <p:grpSpPr>
          <a:xfrm>
            <a:off x="1405390" y="3810089"/>
            <a:ext cx="7127797" cy="1023509"/>
            <a:chOff x="5339745" y="3792476"/>
            <a:chExt cx="6021888" cy="1023509"/>
          </a:xfrm>
        </p:grpSpPr>
        <p:sp>
          <p:nvSpPr>
            <p:cNvPr id="22" name="椭圆 21"/>
            <p:cNvSpPr/>
            <p:nvPr/>
          </p:nvSpPr>
          <p:spPr>
            <a:xfrm>
              <a:off x="5339745" y="3798307"/>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矩形 4"/>
            <p:cNvSpPr>
              <a:spLocks noChangeArrowheads="1"/>
            </p:cNvSpPr>
            <p:nvPr/>
          </p:nvSpPr>
          <p:spPr bwMode="auto">
            <a:xfrm>
              <a:off x="6123690" y="3862262"/>
              <a:ext cx="5237943"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600" dirty="0">
                  <a:solidFill>
                    <a:prstClr val="black"/>
                  </a:solidFill>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4" name="文本框 23"/>
            <p:cNvSpPr txBox="1"/>
            <p:nvPr/>
          </p:nvSpPr>
          <p:spPr>
            <a:xfrm>
              <a:off x="5424717" y="3792476"/>
              <a:ext cx="316692" cy="646331"/>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600" dirty="0">
                  <a:solidFill>
                    <a:srgbClr val="374C59"/>
                  </a:solidFill>
                </a:rPr>
                <a:t>2</a:t>
              </a:r>
              <a:endParaRPr lang="zh-CN" altLang="en-US" sz="3600" dirty="0">
                <a:solidFill>
                  <a:srgbClr val="374C59"/>
                </a:solidFill>
              </a:endParaRPr>
            </a:p>
          </p:txBody>
        </p:sp>
      </p:grpSp>
      <p:grpSp>
        <p:nvGrpSpPr>
          <p:cNvPr id="25" name="PA_组合 16"/>
          <p:cNvGrpSpPr/>
          <p:nvPr>
            <p:custDataLst>
              <p:tags r:id="rId3"/>
            </p:custDataLst>
          </p:nvPr>
        </p:nvGrpSpPr>
        <p:grpSpPr>
          <a:xfrm>
            <a:off x="1410212" y="4894711"/>
            <a:ext cx="7117000" cy="1000238"/>
            <a:chOff x="4668935" y="4769050"/>
            <a:chExt cx="6012766" cy="1000238"/>
          </a:xfrm>
        </p:grpSpPr>
        <p:sp>
          <p:nvSpPr>
            <p:cNvPr id="26" name="椭圆 25"/>
            <p:cNvSpPr/>
            <p:nvPr/>
          </p:nvSpPr>
          <p:spPr>
            <a:xfrm>
              <a:off x="4668935" y="4769050"/>
              <a:ext cx="573114" cy="5731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7" name="矩形 4"/>
            <p:cNvSpPr>
              <a:spLocks noChangeArrowheads="1"/>
            </p:cNvSpPr>
            <p:nvPr/>
          </p:nvSpPr>
          <p:spPr bwMode="auto">
            <a:xfrm>
              <a:off x="5443758" y="4815565"/>
              <a:ext cx="5237943" cy="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600" dirty="0">
                  <a:solidFill>
                    <a:prstClr val="black"/>
                  </a:solidFill>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28" name="文本框 27"/>
            <p:cNvSpPr txBox="1"/>
            <p:nvPr/>
          </p:nvSpPr>
          <p:spPr>
            <a:xfrm>
              <a:off x="4754283" y="4769050"/>
              <a:ext cx="316692" cy="646331"/>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600" dirty="0">
                  <a:solidFill>
                    <a:srgbClr val="374C59"/>
                  </a:solidFill>
                </a:rPr>
                <a:t>3</a:t>
              </a:r>
              <a:endParaRPr lang="zh-CN" altLang="en-US" sz="3600" dirty="0">
                <a:solidFill>
                  <a:srgbClr val="374C59"/>
                </a:solidFill>
              </a:endParaRPr>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400"/>
                                        <p:tgtEl>
                                          <p:spTgt spid="17"/>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400"/>
                                        <p:tgtEl>
                                          <p:spTgt spid="2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4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latin typeface="微软雅黑" panose="020B0503020204020204" pitchFamily="34" charset="-122"/>
                <a:ea typeface="微软雅黑" panose="020B0503020204020204" pitchFamily="34" charset="-122"/>
              </a:rPr>
              <a:t>论文总结</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4</a:t>
            </a:r>
            <a:endParaRPr lang="zh-CN" altLang="en-US" sz="6600" spc="1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latin typeface="微软雅黑" panose="020B0503020204020204" pitchFamily="34" charset="-122"/>
                <a:ea typeface="微软雅黑" panose="020B0503020204020204" pitchFamily="34" charset="-122"/>
              </a:rPr>
              <a:t>Introduction</a:t>
            </a:r>
            <a:endParaRPr lang="zh-CN" altLang="en-US" sz="1400" spc="3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4" name="矩形 3"/>
          <p:cNvSpPr/>
          <p:nvPr/>
        </p:nvSpPr>
        <p:spPr>
          <a:xfrm>
            <a:off x="507041" y="1564667"/>
            <a:ext cx="7405277" cy="864724"/>
          </a:xfrm>
          <a:prstGeom prst="rect">
            <a:avLst/>
          </a:prstGeom>
        </p:spPr>
        <p:txBody>
          <a:bodyPr wrap="square">
            <a:spAutoFit/>
          </a:bodyPr>
          <a:lstStyle/>
          <a:p>
            <a:pPr>
              <a:lnSpc>
                <a:spcPct val="120000"/>
              </a:lnSpc>
            </a:pPr>
            <a:r>
              <a:rPr lang="zh-CN" altLang="en-US" sz="2200" spc="200" dirty="0">
                <a:latin typeface="微软雅黑" panose="020B0503020204020204" pitchFamily="34" charset="-122"/>
                <a:ea typeface="微软雅黑" panose="020B0503020204020204" pitchFamily="34" charset="-122"/>
                <a:sym typeface="+mn-ea"/>
              </a:rPr>
              <a:t>实验相关数据直方图：</a:t>
            </a:r>
          </a:p>
          <a:p>
            <a:pPr>
              <a:lnSpc>
                <a:spcPct val="120000"/>
              </a:lnSpc>
            </a:pPr>
            <a:endParaRPr lang="zh-CN" altLang="en-US" sz="2200" spc="200" dirty="0">
              <a:latin typeface="微软雅黑" panose="020B0503020204020204" pitchFamily="34" charset="-122"/>
              <a:ea typeface="微软雅黑" panose="020B0503020204020204" pitchFamily="34" charset="-122"/>
            </a:endParaRPr>
          </a:p>
        </p:txBody>
      </p:sp>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科研数据分析</a:t>
            </a:r>
          </a:p>
        </p:txBody>
      </p:sp>
      <p:sp>
        <p:nvSpPr>
          <p:cNvPr id="96" name="矩形 95"/>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0" name="图表 99"/>
          <p:cNvGraphicFramePr/>
          <p:nvPr>
            <p:extLst>
              <p:ext uri="{D42A27DB-BD31-4B8C-83A1-F6EECF244321}">
                <p14:modId xmlns:p14="http://schemas.microsoft.com/office/powerpoint/2010/main" val="1697982010"/>
              </p:ext>
            </p:extLst>
          </p:nvPr>
        </p:nvGraphicFramePr>
        <p:xfrm>
          <a:off x="676275" y="2565400"/>
          <a:ext cx="10662409" cy="30544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0">
                                            <p:graphicEl>
                                              <a:chart seriesIdx="-3" categoryIdx="-3" bldStep="gridLegend"/>
                                            </p:graphicEl>
                                          </p:spTgt>
                                        </p:tgtEl>
                                        <p:attrNameLst>
                                          <p:attrName>style.visibility</p:attrName>
                                        </p:attrNameLst>
                                      </p:cBhvr>
                                      <p:to>
                                        <p:strVal val="visible"/>
                                      </p:to>
                                    </p:set>
                                    <p:animEffect transition="in" filter="fade">
                                      <p:cBhvr>
                                        <p:cTn id="14" dur="500"/>
                                        <p:tgtEl>
                                          <p:spTgt spid="100">
                                            <p:graphicEl>
                                              <a:chart seriesIdx="-3" categoryIdx="-3" bldStep="gridLegend"/>
                                            </p:graphicEl>
                                          </p:spTgt>
                                        </p:tgtEl>
                                      </p:cBhvr>
                                    </p:animEffect>
                                  </p:childTnLst>
                                </p:cTn>
                              </p:par>
                              <p:par>
                                <p:cTn id="15" presetID="22" presetClass="entr" presetSubtype="4" fill="hold" grpId="0" nodeType="withEffect">
                                  <p:stCondLst>
                                    <p:cond delay="200"/>
                                  </p:stCondLst>
                                  <p:childTnLst>
                                    <p:set>
                                      <p:cBhvr>
                                        <p:cTn id="16" dur="1" fill="hold">
                                          <p:stCondLst>
                                            <p:cond delay="0"/>
                                          </p:stCondLst>
                                        </p:cTn>
                                        <p:tgtEl>
                                          <p:spTgt spid="100">
                                            <p:graphicEl>
                                              <a:chart seriesIdx="-4" categoryIdx="0" bldStep="category"/>
                                            </p:graphicEl>
                                          </p:spTgt>
                                        </p:tgtEl>
                                        <p:attrNameLst>
                                          <p:attrName>style.visibility</p:attrName>
                                        </p:attrNameLst>
                                      </p:cBhvr>
                                      <p:to>
                                        <p:strVal val="visible"/>
                                      </p:to>
                                    </p:set>
                                    <p:animEffect transition="in" filter="wipe(down)">
                                      <p:cBhvr>
                                        <p:cTn id="17" dur="400"/>
                                        <p:tgtEl>
                                          <p:spTgt spid="100">
                                            <p:graphicEl>
                                              <a:chart seriesIdx="-4" categoryIdx="0" bldStep="category"/>
                                            </p:graphicEl>
                                          </p:spTgt>
                                        </p:tgtEl>
                                      </p:cBhvr>
                                    </p:animEffect>
                                  </p:childTnLst>
                                </p:cTn>
                              </p:par>
                              <p:par>
                                <p:cTn id="18" presetID="22" presetClass="entr" presetSubtype="4" fill="hold" grpId="0" nodeType="withEffect">
                                  <p:stCondLst>
                                    <p:cond delay="400"/>
                                  </p:stCondLst>
                                  <p:childTnLst>
                                    <p:set>
                                      <p:cBhvr>
                                        <p:cTn id="19" dur="1" fill="hold">
                                          <p:stCondLst>
                                            <p:cond delay="0"/>
                                          </p:stCondLst>
                                        </p:cTn>
                                        <p:tgtEl>
                                          <p:spTgt spid="100">
                                            <p:graphicEl>
                                              <a:chart seriesIdx="-4" categoryIdx="1" bldStep="category"/>
                                            </p:graphicEl>
                                          </p:spTgt>
                                        </p:tgtEl>
                                        <p:attrNameLst>
                                          <p:attrName>style.visibility</p:attrName>
                                        </p:attrNameLst>
                                      </p:cBhvr>
                                      <p:to>
                                        <p:strVal val="visible"/>
                                      </p:to>
                                    </p:set>
                                    <p:animEffect transition="in" filter="wipe(down)">
                                      <p:cBhvr>
                                        <p:cTn id="20" dur="400"/>
                                        <p:tgtEl>
                                          <p:spTgt spid="100">
                                            <p:graphicEl>
                                              <a:chart seriesIdx="-4" categoryIdx="1" bldStep="category"/>
                                            </p:graphicEl>
                                          </p:spTgt>
                                        </p:tgtEl>
                                      </p:cBhvr>
                                    </p:animEffect>
                                  </p:childTnLst>
                                </p:cTn>
                              </p:par>
                              <p:par>
                                <p:cTn id="21" presetID="22" presetClass="entr" presetSubtype="4" fill="hold" grpId="0" nodeType="withEffect">
                                  <p:stCondLst>
                                    <p:cond delay="600"/>
                                  </p:stCondLst>
                                  <p:childTnLst>
                                    <p:set>
                                      <p:cBhvr>
                                        <p:cTn id="22" dur="1" fill="hold">
                                          <p:stCondLst>
                                            <p:cond delay="0"/>
                                          </p:stCondLst>
                                        </p:cTn>
                                        <p:tgtEl>
                                          <p:spTgt spid="100">
                                            <p:graphicEl>
                                              <a:chart seriesIdx="-4" categoryIdx="2" bldStep="category"/>
                                            </p:graphicEl>
                                          </p:spTgt>
                                        </p:tgtEl>
                                        <p:attrNameLst>
                                          <p:attrName>style.visibility</p:attrName>
                                        </p:attrNameLst>
                                      </p:cBhvr>
                                      <p:to>
                                        <p:strVal val="visible"/>
                                      </p:to>
                                    </p:set>
                                    <p:animEffect transition="in" filter="wipe(down)">
                                      <p:cBhvr>
                                        <p:cTn id="23" dur="400"/>
                                        <p:tgtEl>
                                          <p:spTgt spid="100">
                                            <p:graphicEl>
                                              <a:chart seriesIdx="-4" categoryIdx="2" bldStep="category"/>
                                            </p:graphicEl>
                                          </p:spTgt>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100">
                                            <p:graphicEl>
                                              <a:chart seriesIdx="-4" categoryIdx="3" bldStep="category"/>
                                            </p:graphicEl>
                                          </p:spTgt>
                                        </p:tgtEl>
                                        <p:attrNameLst>
                                          <p:attrName>style.visibility</p:attrName>
                                        </p:attrNameLst>
                                      </p:cBhvr>
                                      <p:to>
                                        <p:strVal val="visible"/>
                                      </p:to>
                                    </p:set>
                                    <p:animEffect transition="in" filter="wipe(down)">
                                      <p:cBhvr>
                                        <p:cTn id="26" dur="400"/>
                                        <p:tgtEl>
                                          <p:spTgt spid="100">
                                            <p:graphicEl>
                                              <a:chart seriesIdx="-4" categoryIdx="3" bldStep="category"/>
                                            </p:graphicEl>
                                          </p:spTgt>
                                        </p:tgtEl>
                                      </p:cBhvr>
                                    </p:animEffect>
                                  </p:childTnLst>
                                </p:cTn>
                              </p:par>
                              <p:par>
                                <p:cTn id="27" presetID="22" presetClass="entr" presetSubtype="4" fill="hold" grpId="0" nodeType="withEffect">
                                  <p:stCondLst>
                                    <p:cond delay="1000"/>
                                  </p:stCondLst>
                                  <p:childTnLst>
                                    <p:set>
                                      <p:cBhvr>
                                        <p:cTn id="28" dur="1" fill="hold">
                                          <p:stCondLst>
                                            <p:cond delay="0"/>
                                          </p:stCondLst>
                                        </p:cTn>
                                        <p:tgtEl>
                                          <p:spTgt spid="100">
                                            <p:graphicEl>
                                              <a:chart seriesIdx="-4" categoryIdx="4" bldStep="category"/>
                                            </p:graphicEl>
                                          </p:spTgt>
                                        </p:tgtEl>
                                        <p:attrNameLst>
                                          <p:attrName>style.visibility</p:attrName>
                                        </p:attrNameLst>
                                      </p:cBhvr>
                                      <p:to>
                                        <p:strVal val="visible"/>
                                      </p:to>
                                    </p:set>
                                    <p:animEffect transition="in" filter="wipe(down)">
                                      <p:cBhvr>
                                        <p:cTn id="29" dur="400"/>
                                        <p:tgtEl>
                                          <p:spTgt spid="100">
                                            <p:graphicEl>
                                              <a:chart seriesIdx="-4" categoryIdx="4" bldStep="category"/>
                                            </p:graphicEl>
                                          </p:spTgt>
                                        </p:tgtEl>
                                      </p:cBhvr>
                                    </p:animEffect>
                                  </p:childTnLst>
                                </p:cTn>
                              </p:par>
                              <p:par>
                                <p:cTn id="30" presetID="22" presetClass="entr" presetSubtype="4" fill="hold" grpId="0" nodeType="withEffect">
                                  <p:stCondLst>
                                    <p:cond delay="1200"/>
                                  </p:stCondLst>
                                  <p:childTnLst>
                                    <p:set>
                                      <p:cBhvr>
                                        <p:cTn id="31" dur="1" fill="hold">
                                          <p:stCondLst>
                                            <p:cond delay="0"/>
                                          </p:stCondLst>
                                        </p:cTn>
                                        <p:tgtEl>
                                          <p:spTgt spid="100">
                                            <p:graphicEl>
                                              <a:chart seriesIdx="-4" categoryIdx="5" bldStep="category"/>
                                            </p:graphicEl>
                                          </p:spTgt>
                                        </p:tgtEl>
                                        <p:attrNameLst>
                                          <p:attrName>style.visibility</p:attrName>
                                        </p:attrNameLst>
                                      </p:cBhvr>
                                      <p:to>
                                        <p:strVal val="visible"/>
                                      </p:to>
                                    </p:set>
                                    <p:animEffect transition="in" filter="wipe(down)">
                                      <p:cBhvr>
                                        <p:cTn id="32" dur="400"/>
                                        <p:tgtEl>
                                          <p:spTgt spid="100">
                                            <p:graphicEl>
                                              <a:chart seriesIdx="-4" categoryIdx="5" bldStep="category"/>
                                            </p:graphicEl>
                                          </p:spTgt>
                                        </p:tgtEl>
                                      </p:cBhvr>
                                    </p:animEffect>
                                  </p:childTnLst>
                                </p:cTn>
                              </p:par>
                              <p:par>
                                <p:cTn id="33" presetID="22" presetClass="entr" presetSubtype="4" fill="hold" grpId="0" nodeType="withEffect">
                                  <p:stCondLst>
                                    <p:cond delay="1400"/>
                                  </p:stCondLst>
                                  <p:childTnLst>
                                    <p:set>
                                      <p:cBhvr>
                                        <p:cTn id="34" dur="1" fill="hold">
                                          <p:stCondLst>
                                            <p:cond delay="0"/>
                                          </p:stCondLst>
                                        </p:cTn>
                                        <p:tgtEl>
                                          <p:spTgt spid="100">
                                            <p:graphicEl>
                                              <a:chart seriesIdx="-4" categoryIdx="6" bldStep="category"/>
                                            </p:graphicEl>
                                          </p:spTgt>
                                        </p:tgtEl>
                                        <p:attrNameLst>
                                          <p:attrName>style.visibility</p:attrName>
                                        </p:attrNameLst>
                                      </p:cBhvr>
                                      <p:to>
                                        <p:strVal val="visible"/>
                                      </p:to>
                                    </p:set>
                                    <p:animEffect transition="in" filter="wipe(down)">
                                      <p:cBhvr>
                                        <p:cTn id="35" dur="400"/>
                                        <p:tgtEl>
                                          <p:spTgt spid="100">
                                            <p:graphicEl>
                                              <a:chart seriesIdx="-4" categoryIdx="6" bldStep="category"/>
                                            </p:graphicEl>
                                          </p:spTgt>
                                        </p:tgtEl>
                                      </p:cBhvr>
                                    </p:animEffect>
                                  </p:childTnLst>
                                </p:cTn>
                              </p:par>
                              <p:par>
                                <p:cTn id="36" presetID="22" presetClass="entr" presetSubtype="4" fill="hold" grpId="0" nodeType="withEffect">
                                  <p:stCondLst>
                                    <p:cond delay="1600"/>
                                  </p:stCondLst>
                                  <p:childTnLst>
                                    <p:set>
                                      <p:cBhvr>
                                        <p:cTn id="37" dur="1" fill="hold">
                                          <p:stCondLst>
                                            <p:cond delay="0"/>
                                          </p:stCondLst>
                                        </p:cTn>
                                        <p:tgtEl>
                                          <p:spTgt spid="100">
                                            <p:graphicEl>
                                              <a:chart seriesIdx="-4" categoryIdx="7" bldStep="category"/>
                                            </p:graphicEl>
                                          </p:spTgt>
                                        </p:tgtEl>
                                        <p:attrNameLst>
                                          <p:attrName>style.visibility</p:attrName>
                                        </p:attrNameLst>
                                      </p:cBhvr>
                                      <p:to>
                                        <p:strVal val="visible"/>
                                      </p:to>
                                    </p:set>
                                    <p:animEffect transition="in" filter="wipe(down)">
                                      <p:cBhvr>
                                        <p:cTn id="38" dur="400"/>
                                        <p:tgtEl>
                                          <p:spTgt spid="100">
                                            <p:graphicEl>
                                              <a:chart seriesIdx="-4" categoryIdx="7" bldStep="category"/>
                                            </p:graphicEl>
                                          </p:spTgt>
                                        </p:tgtEl>
                                      </p:cBhvr>
                                    </p:animEffect>
                                  </p:childTnLst>
                                </p:cTn>
                              </p:par>
                              <p:par>
                                <p:cTn id="39" presetID="22" presetClass="entr" presetSubtype="4" fill="hold" grpId="0" nodeType="withEffect">
                                  <p:stCondLst>
                                    <p:cond delay="1800"/>
                                  </p:stCondLst>
                                  <p:childTnLst>
                                    <p:set>
                                      <p:cBhvr>
                                        <p:cTn id="40" dur="1" fill="hold">
                                          <p:stCondLst>
                                            <p:cond delay="0"/>
                                          </p:stCondLst>
                                        </p:cTn>
                                        <p:tgtEl>
                                          <p:spTgt spid="100">
                                            <p:graphicEl>
                                              <a:chart seriesIdx="-4" categoryIdx="8" bldStep="category"/>
                                            </p:graphicEl>
                                          </p:spTgt>
                                        </p:tgtEl>
                                        <p:attrNameLst>
                                          <p:attrName>style.visibility</p:attrName>
                                        </p:attrNameLst>
                                      </p:cBhvr>
                                      <p:to>
                                        <p:strVal val="visible"/>
                                      </p:to>
                                    </p:set>
                                    <p:animEffect transition="in" filter="wipe(down)">
                                      <p:cBhvr>
                                        <p:cTn id="41" dur="400"/>
                                        <p:tgtEl>
                                          <p:spTgt spid="100">
                                            <p:graphicEl>
                                              <a:chart seriesIdx="-4" categoryIdx="8" bldStep="category"/>
                                            </p:graphicEl>
                                          </p:spTgt>
                                        </p:tgtEl>
                                      </p:cBhvr>
                                    </p:animEffect>
                                  </p:childTnLst>
                                </p:cTn>
                              </p:par>
                              <p:par>
                                <p:cTn id="42" presetID="22" presetClass="entr" presetSubtype="4" fill="hold" grpId="0" nodeType="withEffect">
                                  <p:stCondLst>
                                    <p:cond delay="2000"/>
                                  </p:stCondLst>
                                  <p:childTnLst>
                                    <p:set>
                                      <p:cBhvr>
                                        <p:cTn id="43" dur="1" fill="hold">
                                          <p:stCondLst>
                                            <p:cond delay="0"/>
                                          </p:stCondLst>
                                        </p:cTn>
                                        <p:tgtEl>
                                          <p:spTgt spid="100">
                                            <p:graphicEl>
                                              <a:chart seriesIdx="-4" categoryIdx="9" bldStep="category"/>
                                            </p:graphicEl>
                                          </p:spTgt>
                                        </p:tgtEl>
                                        <p:attrNameLst>
                                          <p:attrName>style.visibility</p:attrName>
                                        </p:attrNameLst>
                                      </p:cBhvr>
                                      <p:to>
                                        <p:strVal val="visible"/>
                                      </p:to>
                                    </p:set>
                                    <p:animEffect transition="in" filter="wipe(down)">
                                      <p:cBhvr>
                                        <p:cTn id="44" dur="400"/>
                                        <p:tgtEl>
                                          <p:spTgt spid="100">
                                            <p:graphicEl>
                                              <a:chart seriesIdx="-4" categoryIdx="9" bldStep="category"/>
                                            </p:graphicEl>
                                          </p:spTgt>
                                        </p:tgtEl>
                                      </p:cBhvr>
                                    </p:animEffect>
                                  </p:childTnLst>
                                </p:cTn>
                              </p:par>
                              <p:par>
                                <p:cTn id="45" presetID="22" presetClass="entr" presetSubtype="4" fill="hold" grpId="0" nodeType="withEffect">
                                  <p:stCondLst>
                                    <p:cond delay="2200"/>
                                  </p:stCondLst>
                                  <p:childTnLst>
                                    <p:set>
                                      <p:cBhvr>
                                        <p:cTn id="46" dur="1" fill="hold">
                                          <p:stCondLst>
                                            <p:cond delay="0"/>
                                          </p:stCondLst>
                                        </p:cTn>
                                        <p:tgtEl>
                                          <p:spTgt spid="100">
                                            <p:graphicEl>
                                              <a:chart seriesIdx="-4" categoryIdx="10" bldStep="category"/>
                                            </p:graphicEl>
                                          </p:spTgt>
                                        </p:tgtEl>
                                        <p:attrNameLst>
                                          <p:attrName>style.visibility</p:attrName>
                                        </p:attrNameLst>
                                      </p:cBhvr>
                                      <p:to>
                                        <p:strVal val="visible"/>
                                      </p:to>
                                    </p:set>
                                    <p:animEffect transition="in" filter="wipe(down)">
                                      <p:cBhvr>
                                        <p:cTn id="47" dur="400"/>
                                        <p:tgtEl>
                                          <p:spTgt spid="100">
                                            <p:graphicEl>
                                              <a:chart seriesIdx="-4" categoryIdx="10" bldStep="category"/>
                                            </p:graphicEl>
                                          </p:spTgt>
                                        </p:tgtEl>
                                      </p:cBhvr>
                                    </p:animEffect>
                                  </p:childTnLst>
                                </p:cTn>
                              </p:par>
                              <p:par>
                                <p:cTn id="48" presetID="22" presetClass="entr" presetSubtype="4" fill="hold" grpId="0" nodeType="withEffect">
                                  <p:stCondLst>
                                    <p:cond delay="2400"/>
                                  </p:stCondLst>
                                  <p:childTnLst>
                                    <p:set>
                                      <p:cBhvr>
                                        <p:cTn id="49" dur="1" fill="hold">
                                          <p:stCondLst>
                                            <p:cond delay="0"/>
                                          </p:stCondLst>
                                        </p:cTn>
                                        <p:tgtEl>
                                          <p:spTgt spid="100">
                                            <p:graphicEl>
                                              <a:chart seriesIdx="-4" categoryIdx="11" bldStep="category"/>
                                            </p:graphicEl>
                                          </p:spTgt>
                                        </p:tgtEl>
                                        <p:attrNameLst>
                                          <p:attrName>style.visibility</p:attrName>
                                        </p:attrNameLst>
                                      </p:cBhvr>
                                      <p:to>
                                        <p:strVal val="visible"/>
                                      </p:to>
                                    </p:set>
                                    <p:animEffect transition="in" filter="wipe(down)">
                                      <p:cBhvr>
                                        <p:cTn id="50" dur="400"/>
                                        <p:tgtEl>
                                          <p:spTgt spid="100">
                                            <p:graphicEl>
                                              <a:chart seriesIdx="-4" categoryIdx="11" bldStep="category"/>
                                            </p:graphicEl>
                                          </p:spTgt>
                                        </p:tgtEl>
                                      </p:cBhvr>
                                    </p:animEffect>
                                  </p:childTnLst>
                                </p:cTn>
                              </p:par>
                              <p:par>
                                <p:cTn id="51" presetID="22" presetClass="entr" presetSubtype="4" fill="hold" grpId="0" nodeType="withEffect">
                                  <p:stCondLst>
                                    <p:cond delay="2600"/>
                                  </p:stCondLst>
                                  <p:childTnLst>
                                    <p:set>
                                      <p:cBhvr>
                                        <p:cTn id="52" dur="1" fill="hold">
                                          <p:stCondLst>
                                            <p:cond delay="0"/>
                                          </p:stCondLst>
                                        </p:cTn>
                                        <p:tgtEl>
                                          <p:spTgt spid="100">
                                            <p:graphicEl>
                                              <a:chart seriesIdx="-4" categoryIdx="12" bldStep="category"/>
                                            </p:graphicEl>
                                          </p:spTgt>
                                        </p:tgtEl>
                                        <p:attrNameLst>
                                          <p:attrName>style.visibility</p:attrName>
                                        </p:attrNameLst>
                                      </p:cBhvr>
                                      <p:to>
                                        <p:strVal val="visible"/>
                                      </p:to>
                                    </p:set>
                                    <p:animEffect transition="in" filter="wipe(down)">
                                      <p:cBhvr>
                                        <p:cTn id="53" dur="400"/>
                                        <p:tgtEl>
                                          <p:spTgt spid="100">
                                            <p:graphicEl>
                                              <a:chart seriesIdx="-4" categoryIdx="1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00" grpId="0" uiExpand="1">
        <p:bldSub>
          <a:bldChart bld="category"/>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4" name="矩形 3"/>
          <p:cNvSpPr/>
          <p:nvPr/>
        </p:nvSpPr>
        <p:spPr>
          <a:xfrm>
            <a:off x="629785" y="1507517"/>
            <a:ext cx="7405277" cy="935000"/>
          </a:xfrm>
          <a:prstGeom prst="rect">
            <a:avLst/>
          </a:prstGeom>
        </p:spPr>
        <p:txBody>
          <a:bodyPr wrap="square">
            <a:spAutoFit/>
          </a:bodyPr>
          <a:lstStyle/>
          <a:p>
            <a:pPr>
              <a:lnSpc>
                <a:spcPct val="120000"/>
              </a:lnSpc>
            </a:pPr>
            <a:r>
              <a:rPr lang="zh-CN" altLang="en-US" sz="2400" spc="200" dirty="0">
                <a:latin typeface="微软雅黑" panose="020B0503020204020204" pitchFamily="34" charset="-122"/>
                <a:ea typeface="微软雅黑" panose="020B0503020204020204" pitchFamily="34" charset="-122"/>
                <a:sym typeface="+mn-ea"/>
              </a:rPr>
              <a:t>实验相关数据折线图：</a:t>
            </a:r>
          </a:p>
          <a:p>
            <a:pPr>
              <a:lnSpc>
                <a:spcPct val="120000"/>
              </a:lnSpc>
            </a:pPr>
            <a:endParaRPr lang="zh-CN" altLang="en-US" sz="2400" spc="200" dirty="0">
              <a:latin typeface="微软雅黑" panose="020B0503020204020204" pitchFamily="34" charset="-122"/>
              <a:ea typeface="微软雅黑" panose="020B0503020204020204" pitchFamily="34" charset="-122"/>
            </a:endParaRPr>
          </a:p>
        </p:txBody>
      </p:sp>
      <p:sp>
        <p:nvSpPr>
          <p:cNvPr id="5" name="矩形 4"/>
          <p:cNvSpPr/>
          <p:nvPr/>
        </p:nvSpPr>
        <p:spPr>
          <a:xfrm>
            <a:off x="802014" y="5117383"/>
            <a:ext cx="3203121" cy="364074"/>
          </a:xfrm>
          <a:prstGeom prst="rect">
            <a:avLst/>
          </a:prstGeom>
        </p:spPr>
        <p:txBody>
          <a:bodyPr wrap="square">
            <a:spAutoFit/>
          </a:bodyPr>
          <a:lstStyle/>
          <a:p>
            <a:pPr algn="ctr">
              <a:lnSpc>
                <a:spcPct val="120000"/>
              </a:lnSpc>
            </a:pPr>
            <a:r>
              <a:rPr lang="zh-CN" altLang="en-US" sz="1600" spc="200" dirty="0">
                <a:solidFill>
                  <a:srgbClr val="424953"/>
                </a:solidFill>
                <a:latin typeface="微软雅黑" panose="020B0503020204020204" pitchFamily="34" charset="-122"/>
                <a:ea typeface="微软雅黑" panose="020B0503020204020204" pitchFamily="34" charset="-122"/>
                <a:sym typeface="+mn-ea"/>
              </a:rPr>
              <a:t>空白组实验曲线 </a:t>
            </a:r>
            <a:endParaRPr lang="zh-CN" altLang="en-US" sz="1600" spc="200" dirty="0">
              <a:solidFill>
                <a:srgbClr val="424953"/>
              </a:solidFill>
              <a:latin typeface="微软雅黑" panose="020B0503020204020204" pitchFamily="34" charset="-122"/>
              <a:ea typeface="微软雅黑" panose="020B0503020204020204" pitchFamily="34" charset="-122"/>
            </a:endParaRPr>
          </a:p>
        </p:txBody>
      </p:sp>
      <p:sp>
        <p:nvSpPr>
          <p:cNvPr id="6" name="矩形 5"/>
          <p:cNvSpPr/>
          <p:nvPr/>
        </p:nvSpPr>
        <p:spPr>
          <a:xfrm>
            <a:off x="4475389" y="5109409"/>
            <a:ext cx="3203121" cy="364074"/>
          </a:xfrm>
          <a:prstGeom prst="rect">
            <a:avLst/>
          </a:prstGeom>
        </p:spPr>
        <p:txBody>
          <a:bodyPr wrap="square">
            <a:spAutoFit/>
          </a:bodyPr>
          <a:lstStyle/>
          <a:p>
            <a:pPr algn="ctr">
              <a:lnSpc>
                <a:spcPct val="120000"/>
              </a:lnSpc>
            </a:pPr>
            <a:r>
              <a:rPr lang="zh-CN" altLang="en-US" sz="1600" spc="200" dirty="0">
                <a:solidFill>
                  <a:srgbClr val="424953"/>
                </a:solidFill>
                <a:latin typeface="微软雅黑" panose="020B0503020204020204" pitchFamily="34" charset="-122"/>
                <a:ea typeface="微软雅黑" panose="020B0503020204020204" pitchFamily="34" charset="-122"/>
                <a:sym typeface="+mn-ea"/>
              </a:rPr>
              <a:t>对照组</a:t>
            </a:r>
            <a:r>
              <a:rPr lang="en-US" altLang="zh-CN" sz="1600" spc="200" dirty="0">
                <a:solidFill>
                  <a:srgbClr val="424953"/>
                </a:solidFill>
                <a:latin typeface="微软雅黑" panose="020B0503020204020204" pitchFamily="34" charset="-122"/>
                <a:ea typeface="微软雅黑" panose="020B0503020204020204" pitchFamily="34" charset="-122"/>
                <a:sym typeface="+mn-ea"/>
              </a:rPr>
              <a:t>A</a:t>
            </a:r>
            <a:r>
              <a:rPr lang="zh-CN" altLang="en-US" sz="1600" spc="200" dirty="0">
                <a:solidFill>
                  <a:srgbClr val="424953"/>
                </a:solidFill>
                <a:latin typeface="微软雅黑" panose="020B0503020204020204" pitchFamily="34" charset="-122"/>
                <a:ea typeface="微软雅黑" panose="020B0503020204020204" pitchFamily="34" charset="-122"/>
                <a:sym typeface="+mn-ea"/>
              </a:rPr>
              <a:t>实验曲线 </a:t>
            </a:r>
            <a:endParaRPr lang="zh-CN" altLang="en-US" sz="1600" spc="200" dirty="0">
              <a:solidFill>
                <a:srgbClr val="424953"/>
              </a:solidFill>
              <a:latin typeface="微软雅黑" panose="020B0503020204020204" pitchFamily="34" charset="-122"/>
              <a:ea typeface="微软雅黑" panose="020B0503020204020204" pitchFamily="34" charset="-122"/>
            </a:endParaRPr>
          </a:p>
        </p:txBody>
      </p:sp>
      <p:graphicFrame>
        <p:nvGraphicFramePr>
          <p:cNvPr id="7" name="图表 6"/>
          <p:cNvGraphicFramePr/>
          <p:nvPr>
            <p:extLst>
              <p:ext uri="{D42A27DB-BD31-4B8C-83A1-F6EECF244321}">
                <p14:modId xmlns:p14="http://schemas.microsoft.com/office/powerpoint/2010/main" val="3328994071"/>
              </p:ext>
            </p:extLst>
          </p:nvPr>
        </p:nvGraphicFramePr>
        <p:xfrm>
          <a:off x="587777" y="2239012"/>
          <a:ext cx="3306038" cy="2204026"/>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直接连接符 7"/>
          <p:cNvCxnSpPr/>
          <p:nvPr/>
        </p:nvCxnSpPr>
        <p:spPr>
          <a:xfrm flipV="1">
            <a:off x="825196" y="2245362"/>
            <a:ext cx="0" cy="2213551"/>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810768" y="4425284"/>
            <a:ext cx="3136318" cy="738319"/>
            <a:chOff x="884428" y="4867736"/>
            <a:chExt cx="3136318" cy="738319"/>
          </a:xfrm>
        </p:grpSpPr>
        <p:grpSp>
          <p:nvGrpSpPr>
            <p:cNvPr id="10" name="组合 9"/>
            <p:cNvGrpSpPr/>
            <p:nvPr/>
          </p:nvGrpSpPr>
          <p:grpSpPr>
            <a:xfrm>
              <a:off x="884428" y="4867736"/>
              <a:ext cx="3136318" cy="320453"/>
              <a:chOff x="884428" y="4867736"/>
              <a:chExt cx="3136318" cy="320453"/>
            </a:xfrm>
          </p:grpSpPr>
          <p:cxnSp>
            <p:nvCxnSpPr>
              <p:cNvPr id="12" name="直接连接符 11"/>
              <p:cNvCxnSpPr>
                <a:endCxn id="24" idx="1"/>
              </p:cNvCxnSpPr>
              <p:nvPr/>
            </p:nvCxnSpPr>
            <p:spPr>
              <a:xfrm flipV="1">
                <a:off x="901095" y="4907798"/>
                <a:ext cx="3119651" cy="500"/>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087631" y="4905333"/>
                <a:ext cx="2682474" cy="45285"/>
                <a:chOff x="922531" y="4911683"/>
                <a:chExt cx="2682474" cy="45285"/>
              </a:xfrm>
            </p:grpSpPr>
            <p:cxnSp>
              <p:nvCxnSpPr>
                <p:cNvPr id="25" name="直接连接符 24"/>
                <p:cNvCxnSpPr/>
                <p:nvPr/>
              </p:nvCxnSpPr>
              <p:spPr>
                <a:xfrm flipV="1">
                  <a:off x="922531" y="4911683"/>
                  <a:ext cx="0" cy="45285"/>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220584"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518637"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816690"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114743"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2412796"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2710849"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3008902"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330695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0500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88442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0.01</a:t>
                </a:r>
                <a:endParaRPr lang="zh-CN" altLang="en-US" sz="9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17533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0.02</a:t>
                </a:r>
                <a:endParaRPr lang="zh-CN" altLang="en-US" sz="9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47339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0.03</a:t>
                </a:r>
                <a:endParaRPr lang="zh-CN" altLang="en-US" sz="9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771444"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0.04</a:t>
                </a:r>
                <a:endParaRPr lang="zh-CN" altLang="en-US" sz="9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207445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0.05</a:t>
                </a:r>
                <a:endParaRPr lang="zh-CN" altLang="en-US" sz="9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367550"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0.06</a:t>
                </a:r>
                <a:endParaRPr lang="zh-CN" altLang="en-US" sz="9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665603"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0.07</a:t>
                </a:r>
                <a:endParaRPr lang="zh-CN" altLang="en-US" sz="9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963656"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0.08</a:t>
                </a:r>
                <a:endParaRPr lang="zh-CN" altLang="en-US" sz="9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3261709"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0.09</a:t>
                </a:r>
                <a:endParaRPr lang="zh-CN" altLang="en-US" sz="9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559762"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0.10</a:t>
                </a:r>
                <a:endParaRPr lang="zh-CN" altLang="en-US" sz="900" dirty="0">
                  <a:latin typeface="微软雅黑" panose="020B0503020204020204" pitchFamily="34" charset="-122"/>
                  <a:ea typeface="微软雅黑" panose="020B0503020204020204" pitchFamily="34" charset="-122"/>
                </a:endParaRPr>
              </a:p>
            </p:txBody>
          </p:sp>
          <p:sp>
            <p:nvSpPr>
              <p:cNvPr id="24" name="任意多边形 23"/>
              <p:cNvSpPr/>
              <p:nvPr/>
            </p:nvSpPr>
            <p:spPr>
              <a:xfrm>
                <a:off x="3969928" y="4867736"/>
                <a:ext cx="50818" cy="78120"/>
              </a:xfrm>
              <a:custGeom>
                <a:avLst/>
                <a:gdLst>
                  <a:gd name="connsiteX0" fmla="*/ 0 w 76200"/>
                  <a:gd name="connsiteY0" fmla="*/ 0 h 123825"/>
                  <a:gd name="connsiteX1" fmla="*/ 76200 w 76200"/>
                  <a:gd name="connsiteY1" fmla="*/ 63500 h 123825"/>
                  <a:gd name="connsiteX2" fmla="*/ 6350 w 76200"/>
                  <a:gd name="connsiteY2" fmla="*/ 123825 h 123825"/>
                </a:gdLst>
                <a:ahLst/>
                <a:cxnLst>
                  <a:cxn ang="0">
                    <a:pos x="connsiteX0" y="connsiteY0"/>
                  </a:cxn>
                  <a:cxn ang="0">
                    <a:pos x="connsiteX1" y="connsiteY1"/>
                  </a:cxn>
                  <a:cxn ang="0">
                    <a:pos x="connsiteX2" y="connsiteY2"/>
                  </a:cxn>
                </a:cxnLst>
                <a:rect l="l" t="t" r="r" b="b"/>
                <a:pathLst>
                  <a:path w="76200" h="123825">
                    <a:moveTo>
                      <a:pt x="0" y="0"/>
                    </a:moveTo>
                    <a:lnTo>
                      <a:pt x="76200" y="63500"/>
                    </a:lnTo>
                    <a:lnTo>
                      <a:pt x="6350" y="123825"/>
                    </a:lnTo>
                  </a:path>
                </a:pathLst>
              </a:custGeom>
              <a:noFill/>
              <a:ln w="6350">
                <a:solidFill>
                  <a:srgbClr val="424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2046681" y="5144390"/>
              <a:ext cx="747577"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m(g)</a:t>
              </a:r>
            </a:p>
            <a:p>
              <a:endParaRPr lang="zh-CN" altLang="en-US" sz="1200" dirty="0">
                <a:latin typeface="微软雅黑" panose="020B0503020204020204" pitchFamily="34" charset="-122"/>
                <a:ea typeface="微软雅黑" panose="020B0503020204020204" pitchFamily="34" charset="-122"/>
              </a:endParaRPr>
            </a:p>
          </p:txBody>
        </p:sp>
      </p:grpSp>
      <p:graphicFrame>
        <p:nvGraphicFramePr>
          <p:cNvPr id="35" name="图表 34"/>
          <p:cNvGraphicFramePr/>
          <p:nvPr>
            <p:extLst>
              <p:ext uri="{D42A27DB-BD31-4B8C-83A1-F6EECF244321}">
                <p14:modId xmlns:p14="http://schemas.microsoft.com/office/powerpoint/2010/main" val="1029628145"/>
              </p:ext>
            </p:extLst>
          </p:nvPr>
        </p:nvGraphicFramePr>
        <p:xfrm>
          <a:off x="4385649" y="2239012"/>
          <a:ext cx="3306038" cy="2204026"/>
        </p:xfrm>
        <a:graphic>
          <a:graphicData uri="http://schemas.openxmlformats.org/drawingml/2006/chart">
            <c:chart xmlns:c="http://schemas.openxmlformats.org/drawingml/2006/chart" xmlns:r="http://schemas.openxmlformats.org/officeDocument/2006/relationships" r:id="rId5"/>
          </a:graphicData>
        </a:graphic>
      </p:graphicFrame>
      <p:cxnSp>
        <p:nvCxnSpPr>
          <p:cNvPr id="36" name="直接连接符 35"/>
          <p:cNvCxnSpPr/>
          <p:nvPr/>
        </p:nvCxnSpPr>
        <p:spPr>
          <a:xfrm flipV="1">
            <a:off x="4623068" y="2245362"/>
            <a:ext cx="0" cy="2213551"/>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608640" y="4425284"/>
            <a:ext cx="3136318" cy="738319"/>
            <a:chOff x="884428" y="4867736"/>
            <a:chExt cx="3136318" cy="738319"/>
          </a:xfrm>
        </p:grpSpPr>
        <p:grpSp>
          <p:nvGrpSpPr>
            <p:cNvPr id="38" name="组合 37"/>
            <p:cNvGrpSpPr/>
            <p:nvPr/>
          </p:nvGrpSpPr>
          <p:grpSpPr>
            <a:xfrm>
              <a:off x="884428" y="4867736"/>
              <a:ext cx="3136318" cy="320453"/>
              <a:chOff x="884428" y="4867736"/>
              <a:chExt cx="3136318" cy="320453"/>
            </a:xfrm>
          </p:grpSpPr>
          <p:cxnSp>
            <p:nvCxnSpPr>
              <p:cNvPr id="40" name="直接连接符 39"/>
              <p:cNvCxnSpPr>
                <a:endCxn id="52" idx="1"/>
              </p:cNvCxnSpPr>
              <p:nvPr/>
            </p:nvCxnSpPr>
            <p:spPr>
              <a:xfrm flipV="1">
                <a:off x="901095" y="4907798"/>
                <a:ext cx="3119651" cy="500"/>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087631" y="4905333"/>
                <a:ext cx="2682474" cy="45285"/>
                <a:chOff x="922531" y="4911683"/>
                <a:chExt cx="2682474" cy="45285"/>
              </a:xfrm>
            </p:grpSpPr>
            <p:cxnSp>
              <p:nvCxnSpPr>
                <p:cNvPr id="53" name="直接连接符 52"/>
                <p:cNvCxnSpPr/>
                <p:nvPr/>
              </p:nvCxnSpPr>
              <p:spPr>
                <a:xfrm flipV="1">
                  <a:off x="922531" y="4911683"/>
                  <a:ext cx="0" cy="45285"/>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1220584"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1518637"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1816690"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2114743"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2412796"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710849"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3008902"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330695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360500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88442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0.01</a:t>
                </a:r>
                <a:endParaRPr lang="zh-CN" altLang="en-US" sz="900"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117533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0.02</a:t>
                </a:r>
                <a:endParaRPr lang="zh-CN" altLang="en-US" sz="900"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147339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0.03</a:t>
                </a:r>
                <a:endParaRPr lang="zh-CN" altLang="en-US" sz="900"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1771444"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0.04</a:t>
                </a:r>
                <a:endParaRPr lang="zh-CN" altLang="en-US" sz="900"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207445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0.05</a:t>
                </a:r>
                <a:endParaRPr lang="zh-CN" altLang="en-US" sz="900"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2367550"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0.06</a:t>
                </a:r>
                <a:endParaRPr lang="zh-CN" altLang="en-US" sz="9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2665603"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0.07</a:t>
                </a:r>
                <a:endParaRPr lang="zh-CN" altLang="en-US" sz="900"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2963656"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0.08</a:t>
                </a:r>
                <a:endParaRPr lang="zh-CN" altLang="en-US" sz="9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3261709"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0.09</a:t>
                </a:r>
                <a:endParaRPr lang="zh-CN" altLang="en-US" sz="9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3559762"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0.10</a:t>
                </a:r>
                <a:endParaRPr lang="zh-CN" altLang="en-US" sz="900" dirty="0">
                  <a:latin typeface="微软雅黑" panose="020B0503020204020204" pitchFamily="34" charset="-122"/>
                  <a:ea typeface="微软雅黑" panose="020B0503020204020204" pitchFamily="34" charset="-122"/>
                </a:endParaRPr>
              </a:p>
            </p:txBody>
          </p:sp>
          <p:sp>
            <p:nvSpPr>
              <p:cNvPr id="52" name="任意多边形 51"/>
              <p:cNvSpPr/>
              <p:nvPr/>
            </p:nvSpPr>
            <p:spPr>
              <a:xfrm>
                <a:off x="3969928" y="4867736"/>
                <a:ext cx="50818" cy="78120"/>
              </a:xfrm>
              <a:custGeom>
                <a:avLst/>
                <a:gdLst>
                  <a:gd name="connsiteX0" fmla="*/ 0 w 76200"/>
                  <a:gd name="connsiteY0" fmla="*/ 0 h 123825"/>
                  <a:gd name="connsiteX1" fmla="*/ 76200 w 76200"/>
                  <a:gd name="connsiteY1" fmla="*/ 63500 h 123825"/>
                  <a:gd name="connsiteX2" fmla="*/ 6350 w 76200"/>
                  <a:gd name="connsiteY2" fmla="*/ 123825 h 123825"/>
                </a:gdLst>
                <a:ahLst/>
                <a:cxnLst>
                  <a:cxn ang="0">
                    <a:pos x="connsiteX0" y="connsiteY0"/>
                  </a:cxn>
                  <a:cxn ang="0">
                    <a:pos x="connsiteX1" y="connsiteY1"/>
                  </a:cxn>
                  <a:cxn ang="0">
                    <a:pos x="connsiteX2" y="connsiteY2"/>
                  </a:cxn>
                </a:cxnLst>
                <a:rect l="l" t="t" r="r" b="b"/>
                <a:pathLst>
                  <a:path w="76200" h="123825">
                    <a:moveTo>
                      <a:pt x="0" y="0"/>
                    </a:moveTo>
                    <a:lnTo>
                      <a:pt x="76200" y="63500"/>
                    </a:lnTo>
                    <a:lnTo>
                      <a:pt x="6350" y="123825"/>
                    </a:lnTo>
                  </a:path>
                </a:pathLst>
              </a:custGeom>
              <a:noFill/>
              <a:ln w="6350">
                <a:solidFill>
                  <a:srgbClr val="424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2046681" y="5144390"/>
              <a:ext cx="747577"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m(g)</a:t>
              </a:r>
            </a:p>
            <a:p>
              <a:endParaRPr lang="zh-CN" altLang="en-US" sz="1200" dirty="0">
                <a:latin typeface="微软雅黑" panose="020B0503020204020204" pitchFamily="34" charset="-122"/>
                <a:ea typeface="微软雅黑" panose="020B0503020204020204" pitchFamily="34" charset="-122"/>
              </a:endParaRPr>
            </a:p>
          </p:txBody>
        </p:sp>
      </p:grpSp>
      <p:graphicFrame>
        <p:nvGraphicFramePr>
          <p:cNvPr id="63" name="图表 62"/>
          <p:cNvGraphicFramePr/>
          <p:nvPr>
            <p:extLst>
              <p:ext uri="{D42A27DB-BD31-4B8C-83A1-F6EECF244321}">
                <p14:modId xmlns:p14="http://schemas.microsoft.com/office/powerpoint/2010/main" val="85711933"/>
              </p:ext>
            </p:extLst>
          </p:nvPr>
        </p:nvGraphicFramePr>
        <p:xfrm>
          <a:off x="8102981" y="2239012"/>
          <a:ext cx="3306038" cy="2204026"/>
        </p:xfrm>
        <a:graphic>
          <a:graphicData uri="http://schemas.openxmlformats.org/drawingml/2006/chart">
            <c:chart xmlns:c="http://schemas.openxmlformats.org/drawingml/2006/chart" xmlns:r="http://schemas.openxmlformats.org/officeDocument/2006/relationships" r:id="rId6"/>
          </a:graphicData>
        </a:graphic>
      </p:graphicFrame>
      <p:cxnSp>
        <p:nvCxnSpPr>
          <p:cNvPr id="64" name="直接连接符 63"/>
          <p:cNvCxnSpPr/>
          <p:nvPr/>
        </p:nvCxnSpPr>
        <p:spPr>
          <a:xfrm flipV="1">
            <a:off x="8340400" y="2245362"/>
            <a:ext cx="0" cy="2213551"/>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325972" y="4425284"/>
            <a:ext cx="3136318" cy="738319"/>
            <a:chOff x="884428" y="4867736"/>
            <a:chExt cx="3136318" cy="738319"/>
          </a:xfrm>
        </p:grpSpPr>
        <p:grpSp>
          <p:nvGrpSpPr>
            <p:cNvPr id="66" name="组合 65"/>
            <p:cNvGrpSpPr/>
            <p:nvPr/>
          </p:nvGrpSpPr>
          <p:grpSpPr>
            <a:xfrm>
              <a:off x="884428" y="4867736"/>
              <a:ext cx="3136318" cy="320453"/>
              <a:chOff x="884428" y="4867736"/>
              <a:chExt cx="3136318" cy="320453"/>
            </a:xfrm>
          </p:grpSpPr>
          <p:cxnSp>
            <p:nvCxnSpPr>
              <p:cNvPr id="68" name="直接连接符 67"/>
              <p:cNvCxnSpPr>
                <a:endCxn id="80" idx="1"/>
              </p:cNvCxnSpPr>
              <p:nvPr/>
            </p:nvCxnSpPr>
            <p:spPr>
              <a:xfrm flipV="1">
                <a:off x="901095" y="4907798"/>
                <a:ext cx="3119651" cy="500"/>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1087631" y="4905333"/>
                <a:ext cx="2682474" cy="45285"/>
                <a:chOff x="922531" y="4911683"/>
                <a:chExt cx="2682474" cy="45285"/>
              </a:xfrm>
            </p:grpSpPr>
            <p:cxnSp>
              <p:nvCxnSpPr>
                <p:cNvPr id="81" name="直接连接符 80"/>
                <p:cNvCxnSpPr/>
                <p:nvPr/>
              </p:nvCxnSpPr>
              <p:spPr>
                <a:xfrm flipV="1">
                  <a:off x="922531" y="4911683"/>
                  <a:ext cx="0" cy="45285"/>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220584"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1518637"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816690"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2114743"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2412796"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2710849"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3008902"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330695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360500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88442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0.01</a:t>
                </a:r>
                <a:endParaRPr lang="zh-CN" altLang="en-US" sz="900" dirty="0">
                  <a:latin typeface="微软雅黑" panose="020B0503020204020204" pitchFamily="34" charset="-122"/>
                  <a:ea typeface="微软雅黑" panose="020B0503020204020204" pitchFamily="34" charset="-122"/>
                </a:endParaRPr>
              </a:p>
            </p:txBody>
          </p:sp>
          <p:sp>
            <p:nvSpPr>
              <p:cNvPr id="71" name="文本框 70"/>
              <p:cNvSpPr txBox="1"/>
              <p:nvPr/>
            </p:nvSpPr>
            <p:spPr>
              <a:xfrm>
                <a:off x="117533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0.02</a:t>
                </a:r>
                <a:endParaRPr lang="zh-CN" altLang="en-US" sz="900" dirty="0">
                  <a:latin typeface="微软雅黑" panose="020B0503020204020204" pitchFamily="34" charset="-122"/>
                  <a:ea typeface="微软雅黑" panose="020B0503020204020204" pitchFamily="34" charset="-122"/>
                </a:endParaRPr>
              </a:p>
            </p:txBody>
          </p:sp>
          <p:sp>
            <p:nvSpPr>
              <p:cNvPr id="72" name="文本框 71"/>
              <p:cNvSpPr txBox="1"/>
              <p:nvPr/>
            </p:nvSpPr>
            <p:spPr>
              <a:xfrm>
                <a:off x="147339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0.03</a:t>
                </a:r>
                <a:endParaRPr lang="zh-CN" altLang="en-US" sz="900" dirty="0">
                  <a:latin typeface="微软雅黑" panose="020B0503020204020204" pitchFamily="34" charset="-122"/>
                  <a:ea typeface="微软雅黑" panose="020B0503020204020204" pitchFamily="34" charset="-122"/>
                </a:endParaRPr>
              </a:p>
            </p:txBody>
          </p:sp>
          <p:sp>
            <p:nvSpPr>
              <p:cNvPr id="73" name="文本框 72"/>
              <p:cNvSpPr txBox="1"/>
              <p:nvPr/>
            </p:nvSpPr>
            <p:spPr>
              <a:xfrm>
                <a:off x="1771444"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0.04</a:t>
                </a:r>
                <a:endParaRPr lang="zh-CN" altLang="en-US" sz="9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207445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0.05</a:t>
                </a:r>
                <a:endParaRPr lang="zh-CN" altLang="en-US" sz="900" dirty="0">
                  <a:latin typeface="微软雅黑" panose="020B0503020204020204" pitchFamily="34" charset="-122"/>
                  <a:ea typeface="微软雅黑" panose="020B0503020204020204" pitchFamily="34" charset="-122"/>
                </a:endParaRPr>
              </a:p>
            </p:txBody>
          </p:sp>
          <p:sp>
            <p:nvSpPr>
              <p:cNvPr id="75" name="文本框 74"/>
              <p:cNvSpPr txBox="1"/>
              <p:nvPr/>
            </p:nvSpPr>
            <p:spPr>
              <a:xfrm>
                <a:off x="2367550"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0.06</a:t>
                </a:r>
                <a:endParaRPr lang="zh-CN" altLang="en-US" sz="900" dirty="0">
                  <a:latin typeface="微软雅黑" panose="020B0503020204020204" pitchFamily="34" charset="-122"/>
                  <a:ea typeface="微软雅黑" panose="020B0503020204020204" pitchFamily="34" charset="-122"/>
                </a:endParaRPr>
              </a:p>
            </p:txBody>
          </p:sp>
          <p:sp>
            <p:nvSpPr>
              <p:cNvPr id="76" name="文本框 75"/>
              <p:cNvSpPr txBox="1"/>
              <p:nvPr/>
            </p:nvSpPr>
            <p:spPr>
              <a:xfrm>
                <a:off x="2665603"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0.07</a:t>
                </a:r>
                <a:endParaRPr lang="zh-CN" altLang="en-US" sz="900" dirty="0">
                  <a:latin typeface="微软雅黑" panose="020B0503020204020204" pitchFamily="34" charset="-122"/>
                  <a:ea typeface="微软雅黑" panose="020B0503020204020204" pitchFamily="34" charset="-122"/>
                </a:endParaRPr>
              </a:p>
            </p:txBody>
          </p:sp>
          <p:sp>
            <p:nvSpPr>
              <p:cNvPr id="77" name="文本框 76"/>
              <p:cNvSpPr txBox="1"/>
              <p:nvPr/>
            </p:nvSpPr>
            <p:spPr>
              <a:xfrm>
                <a:off x="2963656"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0.08</a:t>
                </a:r>
                <a:endParaRPr lang="zh-CN" altLang="en-US" sz="900" dirty="0">
                  <a:latin typeface="微软雅黑" panose="020B0503020204020204" pitchFamily="34" charset="-122"/>
                  <a:ea typeface="微软雅黑" panose="020B0503020204020204" pitchFamily="34" charset="-122"/>
                </a:endParaRPr>
              </a:p>
            </p:txBody>
          </p:sp>
          <p:sp>
            <p:nvSpPr>
              <p:cNvPr id="78" name="文本框 77"/>
              <p:cNvSpPr txBox="1"/>
              <p:nvPr/>
            </p:nvSpPr>
            <p:spPr>
              <a:xfrm>
                <a:off x="3261709"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0.09</a:t>
                </a:r>
                <a:endParaRPr lang="zh-CN" altLang="en-US" sz="900"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3559762"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0.10</a:t>
                </a:r>
                <a:endParaRPr lang="zh-CN" altLang="en-US" sz="900" dirty="0">
                  <a:latin typeface="微软雅黑" panose="020B0503020204020204" pitchFamily="34" charset="-122"/>
                  <a:ea typeface="微软雅黑" panose="020B0503020204020204" pitchFamily="34" charset="-122"/>
                </a:endParaRPr>
              </a:p>
            </p:txBody>
          </p:sp>
          <p:sp>
            <p:nvSpPr>
              <p:cNvPr id="80" name="任意多边形 79"/>
              <p:cNvSpPr/>
              <p:nvPr/>
            </p:nvSpPr>
            <p:spPr>
              <a:xfrm>
                <a:off x="3969928" y="4867736"/>
                <a:ext cx="50818" cy="78120"/>
              </a:xfrm>
              <a:custGeom>
                <a:avLst/>
                <a:gdLst>
                  <a:gd name="connsiteX0" fmla="*/ 0 w 76200"/>
                  <a:gd name="connsiteY0" fmla="*/ 0 h 123825"/>
                  <a:gd name="connsiteX1" fmla="*/ 76200 w 76200"/>
                  <a:gd name="connsiteY1" fmla="*/ 63500 h 123825"/>
                  <a:gd name="connsiteX2" fmla="*/ 6350 w 76200"/>
                  <a:gd name="connsiteY2" fmla="*/ 123825 h 123825"/>
                </a:gdLst>
                <a:ahLst/>
                <a:cxnLst>
                  <a:cxn ang="0">
                    <a:pos x="connsiteX0" y="connsiteY0"/>
                  </a:cxn>
                  <a:cxn ang="0">
                    <a:pos x="connsiteX1" y="connsiteY1"/>
                  </a:cxn>
                  <a:cxn ang="0">
                    <a:pos x="connsiteX2" y="connsiteY2"/>
                  </a:cxn>
                </a:cxnLst>
                <a:rect l="l" t="t" r="r" b="b"/>
                <a:pathLst>
                  <a:path w="76200" h="123825">
                    <a:moveTo>
                      <a:pt x="0" y="0"/>
                    </a:moveTo>
                    <a:lnTo>
                      <a:pt x="76200" y="63500"/>
                    </a:lnTo>
                    <a:lnTo>
                      <a:pt x="6350" y="123825"/>
                    </a:lnTo>
                  </a:path>
                </a:pathLst>
              </a:custGeom>
              <a:noFill/>
              <a:ln w="6350">
                <a:solidFill>
                  <a:srgbClr val="424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框 66"/>
            <p:cNvSpPr txBox="1"/>
            <p:nvPr/>
          </p:nvSpPr>
          <p:spPr>
            <a:xfrm>
              <a:off x="2046681" y="5144390"/>
              <a:ext cx="747577"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m(g)</a:t>
              </a:r>
            </a:p>
            <a:p>
              <a:endParaRPr lang="zh-CN" altLang="en-US" sz="1200" dirty="0">
                <a:latin typeface="微软雅黑" panose="020B0503020204020204" pitchFamily="34" charset="-122"/>
                <a:ea typeface="微软雅黑" panose="020B0503020204020204" pitchFamily="34" charset="-122"/>
              </a:endParaRPr>
            </a:p>
          </p:txBody>
        </p:sp>
      </p:grpSp>
      <p:sp>
        <p:nvSpPr>
          <p:cNvPr id="91" name="矩形 90"/>
          <p:cNvSpPr/>
          <p:nvPr/>
        </p:nvSpPr>
        <p:spPr>
          <a:xfrm>
            <a:off x="8154439" y="5109409"/>
            <a:ext cx="3203121" cy="364074"/>
          </a:xfrm>
          <a:prstGeom prst="rect">
            <a:avLst/>
          </a:prstGeom>
        </p:spPr>
        <p:txBody>
          <a:bodyPr wrap="square">
            <a:spAutoFit/>
          </a:bodyPr>
          <a:lstStyle/>
          <a:p>
            <a:pPr algn="ctr">
              <a:lnSpc>
                <a:spcPct val="120000"/>
              </a:lnSpc>
            </a:pPr>
            <a:r>
              <a:rPr lang="zh-CN" altLang="en-US" sz="1600" spc="200" dirty="0">
                <a:solidFill>
                  <a:srgbClr val="424953"/>
                </a:solidFill>
                <a:latin typeface="微软雅黑" panose="020B0503020204020204" pitchFamily="34" charset="-122"/>
                <a:ea typeface="微软雅黑" panose="020B0503020204020204" pitchFamily="34" charset="-122"/>
                <a:sym typeface="+mn-ea"/>
              </a:rPr>
              <a:t>对照组</a:t>
            </a:r>
            <a:r>
              <a:rPr lang="en-US" altLang="zh-CN" sz="1600" spc="200" dirty="0">
                <a:solidFill>
                  <a:srgbClr val="424953"/>
                </a:solidFill>
                <a:latin typeface="微软雅黑" panose="020B0503020204020204" pitchFamily="34" charset="-122"/>
                <a:ea typeface="微软雅黑" panose="020B0503020204020204" pitchFamily="34" charset="-122"/>
                <a:sym typeface="+mn-ea"/>
              </a:rPr>
              <a:t>B</a:t>
            </a:r>
            <a:r>
              <a:rPr lang="zh-CN" altLang="en-US" sz="1600" spc="200" dirty="0">
                <a:solidFill>
                  <a:srgbClr val="424953"/>
                </a:solidFill>
                <a:latin typeface="微软雅黑" panose="020B0503020204020204" pitchFamily="34" charset="-122"/>
                <a:ea typeface="微软雅黑" panose="020B0503020204020204" pitchFamily="34" charset="-122"/>
                <a:sym typeface="+mn-ea"/>
              </a:rPr>
              <a:t>实验曲线 </a:t>
            </a:r>
            <a:endParaRPr lang="zh-CN" altLang="en-US" sz="1600" spc="200" dirty="0">
              <a:solidFill>
                <a:srgbClr val="424953"/>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科研数据分析</a:t>
            </a:r>
          </a:p>
        </p:txBody>
      </p:sp>
      <p:sp>
        <p:nvSpPr>
          <p:cNvPr id="96" name="矩形 95"/>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411040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30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750"/>
                                        <p:tgtEl>
                                          <p:spTgt spid="8"/>
                                        </p:tgtEl>
                                      </p:cBhvr>
                                    </p:animEffect>
                                  </p:childTnLst>
                                </p:cTn>
                              </p:par>
                              <p:par>
                                <p:cTn id="15" presetID="22" presetClass="entr" presetSubtype="8" fill="hold" nodeType="withEffect">
                                  <p:stCondLst>
                                    <p:cond delay="45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750"/>
                                        <p:tgtEl>
                                          <p:spTgt spid="5"/>
                                        </p:tgtEl>
                                      </p:cBhvr>
                                    </p:animEffect>
                                    <p:anim calcmode="lin" valueType="num">
                                      <p:cBhvr>
                                        <p:cTn id="21" dur="750" fill="hold"/>
                                        <p:tgtEl>
                                          <p:spTgt spid="5"/>
                                        </p:tgtEl>
                                        <p:attrNameLst>
                                          <p:attrName>ppt_x</p:attrName>
                                        </p:attrNameLst>
                                      </p:cBhvr>
                                      <p:tavLst>
                                        <p:tav tm="0">
                                          <p:val>
                                            <p:strVal val="#ppt_x"/>
                                          </p:val>
                                        </p:tav>
                                        <p:tav tm="100000">
                                          <p:val>
                                            <p:strVal val="#ppt_x"/>
                                          </p:val>
                                        </p:tav>
                                      </p:tavLst>
                                    </p:anim>
                                    <p:anim calcmode="lin" valueType="num">
                                      <p:cBhvr>
                                        <p:cTn id="22" dur="750" fill="hold"/>
                                        <p:tgtEl>
                                          <p:spTgt spid="5"/>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700"/>
                                  </p:stCondLst>
                                  <p:childTnLst>
                                    <p:set>
                                      <p:cBhvr>
                                        <p:cTn id="24"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25" dur="500"/>
                                        <p:tgtEl>
                                          <p:spTgt spid="7">
                                            <p:graphicEl>
                                              <a:chart seriesIdx="-3" categoryIdx="-3" bldStep="gridLegend"/>
                                            </p:graphic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fade">
                                      <p:cBhvr>
                                        <p:cTn id="28" dur="500"/>
                                        <p:tgtEl>
                                          <p:spTgt spid="7">
                                            <p:graphicEl>
                                              <a:chart seriesIdx="-4" categoryIdx="0" bldStep="category"/>
                                            </p:graphicEl>
                                          </p:spTgt>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fade">
                                      <p:cBhvr>
                                        <p:cTn id="31" dur="500"/>
                                        <p:tgtEl>
                                          <p:spTgt spid="7">
                                            <p:graphicEl>
                                              <a:chart seriesIdx="-4" categoryIdx="1" bldStep="category"/>
                                            </p:graphicEl>
                                          </p:spTgt>
                                        </p:tgtEl>
                                      </p:cBhvr>
                                    </p:animEffect>
                                  </p:childTnLst>
                                </p:cTn>
                              </p:par>
                              <p:par>
                                <p:cTn id="32" presetID="10" presetClass="entr" presetSubtype="0" fill="hold" grpId="0" nodeType="withEffect">
                                  <p:stCondLst>
                                    <p:cond delay="1050"/>
                                  </p:stCondLst>
                                  <p:childTnLst>
                                    <p:set>
                                      <p:cBhvr>
                                        <p:cTn id="33"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fade">
                                      <p:cBhvr>
                                        <p:cTn id="34" dur="500"/>
                                        <p:tgtEl>
                                          <p:spTgt spid="7">
                                            <p:graphicEl>
                                              <a:chart seriesIdx="-4" categoryIdx="2" bldStep="category"/>
                                            </p:graphicEl>
                                          </p:spTgt>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7">
                                            <p:graphicEl>
                                              <a:chart seriesIdx="-4" categoryIdx="3" bldStep="category"/>
                                            </p:graphicEl>
                                          </p:spTgt>
                                        </p:tgtEl>
                                        <p:attrNameLst>
                                          <p:attrName>style.visibility</p:attrName>
                                        </p:attrNameLst>
                                      </p:cBhvr>
                                      <p:to>
                                        <p:strVal val="visible"/>
                                      </p:to>
                                    </p:set>
                                    <p:animEffect transition="in" filter="fade">
                                      <p:cBhvr>
                                        <p:cTn id="37" dur="500"/>
                                        <p:tgtEl>
                                          <p:spTgt spid="7">
                                            <p:graphicEl>
                                              <a:chart seriesIdx="-4" categoryIdx="3" bldStep="category"/>
                                            </p:graphicEl>
                                          </p:spTgt>
                                        </p:tgtEl>
                                      </p:cBhvr>
                                    </p:animEffect>
                                  </p:childTnLst>
                                </p:cTn>
                              </p:par>
                              <p:par>
                                <p:cTn id="38" presetID="10" presetClass="entr" presetSubtype="0" fill="hold" grpId="0" nodeType="withEffect">
                                  <p:stCondLst>
                                    <p:cond delay="1350"/>
                                  </p:stCondLst>
                                  <p:childTnLst>
                                    <p:set>
                                      <p:cBhvr>
                                        <p:cTn id="39" dur="1" fill="hold">
                                          <p:stCondLst>
                                            <p:cond delay="0"/>
                                          </p:stCondLst>
                                        </p:cTn>
                                        <p:tgtEl>
                                          <p:spTgt spid="7">
                                            <p:graphicEl>
                                              <a:chart seriesIdx="-4" categoryIdx="4" bldStep="category"/>
                                            </p:graphicEl>
                                          </p:spTgt>
                                        </p:tgtEl>
                                        <p:attrNameLst>
                                          <p:attrName>style.visibility</p:attrName>
                                        </p:attrNameLst>
                                      </p:cBhvr>
                                      <p:to>
                                        <p:strVal val="visible"/>
                                      </p:to>
                                    </p:set>
                                    <p:animEffect transition="in" filter="fade">
                                      <p:cBhvr>
                                        <p:cTn id="40" dur="500"/>
                                        <p:tgtEl>
                                          <p:spTgt spid="7">
                                            <p:graphicEl>
                                              <a:chart seriesIdx="-4" categoryIdx="4" bldStep="category"/>
                                            </p:graphicEl>
                                          </p:spTgt>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7">
                                            <p:graphicEl>
                                              <a:chart seriesIdx="-4" categoryIdx="5" bldStep="category"/>
                                            </p:graphicEl>
                                          </p:spTgt>
                                        </p:tgtEl>
                                        <p:attrNameLst>
                                          <p:attrName>style.visibility</p:attrName>
                                        </p:attrNameLst>
                                      </p:cBhvr>
                                      <p:to>
                                        <p:strVal val="visible"/>
                                      </p:to>
                                    </p:set>
                                    <p:animEffect transition="in" filter="fade">
                                      <p:cBhvr>
                                        <p:cTn id="43" dur="500"/>
                                        <p:tgtEl>
                                          <p:spTgt spid="7">
                                            <p:graphicEl>
                                              <a:chart seriesIdx="-4" categoryIdx="5" bldStep="category"/>
                                            </p:graphicEl>
                                          </p:spTgt>
                                        </p:tgtEl>
                                      </p:cBhvr>
                                    </p:animEffect>
                                  </p:childTnLst>
                                </p:cTn>
                              </p:par>
                              <p:par>
                                <p:cTn id="44" presetID="10" presetClass="entr" presetSubtype="0" fill="hold" grpId="0" nodeType="withEffect">
                                  <p:stCondLst>
                                    <p:cond delay="1650"/>
                                  </p:stCondLst>
                                  <p:childTnLst>
                                    <p:set>
                                      <p:cBhvr>
                                        <p:cTn id="45" dur="1" fill="hold">
                                          <p:stCondLst>
                                            <p:cond delay="0"/>
                                          </p:stCondLst>
                                        </p:cTn>
                                        <p:tgtEl>
                                          <p:spTgt spid="7">
                                            <p:graphicEl>
                                              <a:chart seriesIdx="-4" categoryIdx="6" bldStep="category"/>
                                            </p:graphicEl>
                                          </p:spTgt>
                                        </p:tgtEl>
                                        <p:attrNameLst>
                                          <p:attrName>style.visibility</p:attrName>
                                        </p:attrNameLst>
                                      </p:cBhvr>
                                      <p:to>
                                        <p:strVal val="visible"/>
                                      </p:to>
                                    </p:set>
                                    <p:animEffect transition="in" filter="fade">
                                      <p:cBhvr>
                                        <p:cTn id="46" dur="500"/>
                                        <p:tgtEl>
                                          <p:spTgt spid="7">
                                            <p:graphicEl>
                                              <a:chart seriesIdx="-4" categoryIdx="6" bldStep="category"/>
                                            </p:graphicEl>
                                          </p:spTgt>
                                        </p:tgtEl>
                                      </p:cBhvr>
                                    </p:animEffect>
                                  </p:childTnLst>
                                </p:cTn>
                              </p:par>
                              <p:par>
                                <p:cTn id="47" presetID="10" presetClass="entr" presetSubtype="0" fill="hold" grpId="0" nodeType="withEffect">
                                  <p:stCondLst>
                                    <p:cond delay="1800"/>
                                  </p:stCondLst>
                                  <p:childTnLst>
                                    <p:set>
                                      <p:cBhvr>
                                        <p:cTn id="48" dur="1" fill="hold">
                                          <p:stCondLst>
                                            <p:cond delay="0"/>
                                          </p:stCondLst>
                                        </p:cTn>
                                        <p:tgtEl>
                                          <p:spTgt spid="7">
                                            <p:graphicEl>
                                              <a:chart seriesIdx="-4" categoryIdx="7" bldStep="category"/>
                                            </p:graphicEl>
                                          </p:spTgt>
                                        </p:tgtEl>
                                        <p:attrNameLst>
                                          <p:attrName>style.visibility</p:attrName>
                                        </p:attrNameLst>
                                      </p:cBhvr>
                                      <p:to>
                                        <p:strVal val="visible"/>
                                      </p:to>
                                    </p:set>
                                    <p:animEffect transition="in" filter="fade">
                                      <p:cBhvr>
                                        <p:cTn id="49" dur="500"/>
                                        <p:tgtEl>
                                          <p:spTgt spid="7">
                                            <p:graphicEl>
                                              <a:chart seriesIdx="-4" categoryIdx="7" bldStep="category"/>
                                            </p:graphicEl>
                                          </p:spTgt>
                                        </p:tgtEl>
                                      </p:cBhvr>
                                    </p:animEffect>
                                  </p:childTnLst>
                                </p:cTn>
                              </p:par>
                              <p:par>
                                <p:cTn id="50" presetID="10" presetClass="entr" presetSubtype="0" fill="hold" grpId="0" nodeType="withEffect">
                                  <p:stCondLst>
                                    <p:cond delay="1950"/>
                                  </p:stCondLst>
                                  <p:childTnLst>
                                    <p:set>
                                      <p:cBhvr>
                                        <p:cTn id="51" dur="1" fill="hold">
                                          <p:stCondLst>
                                            <p:cond delay="0"/>
                                          </p:stCondLst>
                                        </p:cTn>
                                        <p:tgtEl>
                                          <p:spTgt spid="7">
                                            <p:graphicEl>
                                              <a:chart seriesIdx="-4" categoryIdx="8" bldStep="category"/>
                                            </p:graphicEl>
                                          </p:spTgt>
                                        </p:tgtEl>
                                        <p:attrNameLst>
                                          <p:attrName>style.visibility</p:attrName>
                                        </p:attrNameLst>
                                      </p:cBhvr>
                                      <p:to>
                                        <p:strVal val="visible"/>
                                      </p:to>
                                    </p:set>
                                    <p:animEffect transition="in" filter="fade">
                                      <p:cBhvr>
                                        <p:cTn id="52" dur="500"/>
                                        <p:tgtEl>
                                          <p:spTgt spid="7">
                                            <p:graphicEl>
                                              <a:chart seriesIdx="-4" categoryIdx="8" bldStep="category"/>
                                            </p:graphicEl>
                                          </p:spTgt>
                                        </p:tgtEl>
                                      </p:cBhvr>
                                    </p:animEffect>
                                  </p:childTnLst>
                                </p:cTn>
                              </p:par>
                              <p:par>
                                <p:cTn id="53" presetID="22" presetClass="entr" presetSubtype="4" fill="hold" nodeType="withEffect">
                                  <p:stCondLst>
                                    <p:cond delay="10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750"/>
                                        <p:tgtEl>
                                          <p:spTgt spid="36"/>
                                        </p:tgtEl>
                                      </p:cBhvr>
                                    </p:animEffect>
                                  </p:childTnLst>
                                </p:cTn>
                              </p:par>
                              <p:par>
                                <p:cTn id="56" presetID="22" presetClass="entr" presetSubtype="8" fill="hold" nodeType="withEffect">
                                  <p:stCondLst>
                                    <p:cond delay="45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750"/>
                                        <p:tgtEl>
                                          <p:spTgt spid="37"/>
                                        </p:tgtEl>
                                      </p:cBhvr>
                                    </p:animEffect>
                                  </p:childTnLst>
                                </p:cTn>
                              </p:par>
                              <p:par>
                                <p:cTn id="59" presetID="42"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750"/>
                                        <p:tgtEl>
                                          <p:spTgt spid="6"/>
                                        </p:tgtEl>
                                      </p:cBhvr>
                                    </p:animEffect>
                                    <p:anim calcmode="lin" valueType="num">
                                      <p:cBhvr>
                                        <p:cTn id="62" dur="750" fill="hold"/>
                                        <p:tgtEl>
                                          <p:spTgt spid="6"/>
                                        </p:tgtEl>
                                        <p:attrNameLst>
                                          <p:attrName>ppt_x</p:attrName>
                                        </p:attrNameLst>
                                      </p:cBhvr>
                                      <p:tavLst>
                                        <p:tav tm="0">
                                          <p:val>
                                            <p:strVal val="#ppt_x"/>
                                          </p:val>
                                        </p:tav>
                                        <p:tav tm="100000">
                                          <p:val>
                                            <p:strVal val="#ppt_x"/>
                                          </p:val>
                                        </p:tav>
                                      </p:tavLst>
                                    </p:anim>
                                    <p:anim calcmode="lin" valueType="num">
                                      <p:cBhvr>
                                        <p:cTn id="63" dur="750" fill="hold"/>
                                        <p:tgtEl>
                                          <p:spTgt spid="6"/>
                                        </p:tgtEl>
                                        <p:attrNameLst>
                                          <p:attrName>ppt_y</p:attrName>
                                        </p:attrNameLst>
                                      </p:cBhvr>
                                      <p:tavLst>
                                        <p:tav tm="0">
                                          <p:val>
                                            <p:strVal val="#ppt_y+.1"/>
                                          </p:val>
                                        </p:tav>
                                        <p:tav tm="100000">
                                          <p:val>
                                            <p:strVal val="#ppt_y"/>
                                          </p:val>
                                        </p:tav>
                                      </p:tavLst>
                                    </p:anim>
                                  </p:childTnLst>
                                </p:cTn>
                              </p:par>
                              <p:par>
                                <p:cTn id="64" presetID="10" presetClass="entr" presetSubtype="0" fill="hold" grpId="0" nodeType="withEffect">
                                  <p:stCondLst>
                                    <p:cond delay="750"/>
                                  </p:stCondLst>
                                  <p:childTnLst>
                                    <p:set>
                                      <p:cBhvr>
                                        <p:cTn id="65" dur="1" fill="hold">
                                          <p:stCondLst>
                                            <p:cond delay="0"/>
                                          </p:stCondLst>
                                        </p:cTn>
                                        <p:tgtEl>
                                          <p:spTgt spid="35">
                                            <p:graphicEl>
                                              <a:chart seriesIdx="-3" categoryIdx="-3" bldStep="gridLegend"/>
                                            </p:graphicEl>
                                          </p:spTgt>
                                        </p:tgtEl>
                                        <p:attrNameLst>
                                          <p:attrName>style.visibility</p:attrName>
                                        </p:attrNameLst>
                                      </p:cBhvr>
                                      <p:to>
                                        <p:strVal val="visible"/>
                                      </p:to>
                                    </p:set>
                                    <p:animEffect transition="in" filter="fade">
                                      <p:cBhvr>
                                        <p:cTn id="66" dur="500"/>
                                        <p:tgtEl>
                                          <p:spTgt spid="35">
                                            <p:graphicEl>
                                              <a:chart seriesIdx="-3" categoryIdx="-3" bldStep="gridLegend"/>
                                            </p:graphicEl>
                                          </p:spTgt>
                                        </p:tgtEl>
                                      </p:cBhvr>
                                    </p:animEffect>
                                  </p:childTnLst>
                                </p:cTn>
                              </p:par>
                              <p:par>
                                <p:cTn id="67" presetID="10" presetClass="entr" presetSubtype="0" fill="hold" grpId="0" nodeType="withEffect">
                                  <p:stCondLst>
                                    <p:cond delay="900"/>
                                  </p:stCondLst>
                                  <p:childTnLst>
                                    <p:set>
                                      <p:cBhvr>
                                        <p:cTn id="68" dur="1" fill="hold">
                                          <p:stCondLst>
                                            <p:cond delay="0"/>
                                          </p:stCondLst>
                                        </p:cTn>
                                        <p:tgtEl>
                                          <p:spTgt spid="35">
                                            <p:graphicEl>
                                              <a:chart seriesIdx="-4" categoryIdx="0" bldStep="category"/>
                                            </p:graphicEl>
                                          </p:spTgt>
                                        </p:tgtEl>
                                        <p:attrNameLst>
                                          <p:attrName>style.visibility</p:attrName>
                                        </p:attrNameLst>
                                      </p:cBhvr>
                                      <p:to>
                                        <p:strVal val="visible"/>
                                      </p:to>
                                    </p:set>
                                    <p:animEffect transition="in" filter="fade">
                                      <p:cBhvr>
                                        <p:cTn id="69" dur="500"/>
                                        <p:tgtEl>
                                          <p:spTgt spid="35">
                                            <p:graphicEl>
                                              <a:chart seriesIdx="-4" categoryIdx="0" bldStep="category"/>
                                            </p:graphicEl>
                                          </p:spTgt>
                                        </p:tgtEl>
                                      </p:cBhvr>
                                    </p:animEffect>
                                  </p:childTnLst>
                                </p:cTn>
                              </p:par>
                              <p:par>
                                <p:cTn id="70" presetID="10" presetClass="entr" presetSubtype="0" fill="hold" grpId="0" nodeType="withEffect">
                                  <p:stCondLst>
                                    <p:cond delay="1050"/>
                                  </p:stCondLst>
                                  <p:childTnLst>
                                    <p:set>
                                      <p:cBhvr>
                                        <p:cTn id="71" dur="1" fill="hold">
                                          <p:stCondLst>
                                            <p:cond delay="0"/>
                                          </p:stCondLst>
                                        </p:cTn>
                                        <p:tgtEl>
                                          <p:spTgt spid="35">
                                            <p:graphicEl>
                                              <a:chart seriesIdx="-4" categoryIdx="1" bldStep="category"/>
                                            </p:graphicEl>
                                          </p:spTgt>
                                        </p:tgtEl>
                                        <p:attrNameLst>
                                          <p:attrName>style.visibility</p:attrName>
                                        </p:attrNameLst>
                                      </p:cBhvr>
                                      <p:to>
                                        <p:strVal val="visible"/>
                                      </p:to>
                                    </p:set>
                                    <p:animEffect transition="in" filter="fade">
                                      <p:cBhvr>
                                        <p:cTn id="72" dur="500"/>
                                        <p:tgtEl>
                                          <p:spTgt spid="35">
                                            <p:graphicEl>
                                              <a:chart seriesIdx="-4" categoryIdx="1" bldStep="category"/>
                                            </p:graphicEl>
                                          </p:spTgt>
                                        </p:tgtEl>
                                      </p:cBhvr>
                                    </p:animEffect>
                                  </p:childTnLst>
                                </p:cTn>
                              </p:par>
                              <p:par>
                                <p:cTn id="73" presetID="10" presetClass="entr" presetSubtype="0" fill="hold" grpId="0" nodeType="withEffect">
                                  <p:stCondLst>
                                    <p:cond delay="1200"/>
                                  </p:stCondLst>
                                  <p:childTnLst>
                                    <p:set>
                                      <p:cBhvr>
                                        <p:cTn id="74" dur="1" fill="hold">
                                          <p:stCondLst>
                                            <p:cond delay="0"/>
                                          </p:stCondLst>
                                        </p:cTn>
                                        <p:tgtEl>
                                          <p:spTgt spid="35">
                                            <p:graphicEl>
                                              <a:chart seriesIdx="-4" categoryIdx="2" bldStep="category"/>
                                            </p:graphicEl>
                                          </p:spTgt>
                                        </p:tgtEl>
                                        <p:attrNameLst>
                                          <p:attrName>style.visibility</p:attrName>
                                        </p:attrNameLst>
                                      </p:cBhvr>
                                      <p:to>
                                        <p:strVal val="visible"/>
                                      </p:to>
                                    </p:set>
                                    <p:animEffect transition="in" filter="fade">
                                      <p:cBhvr>
                                        <p:cTn id="75" dur="500"/>
                                        <p:tgtEl>
                                          <p:spTgt spid="35">
                                            <p:graphicEl>
                                              <a:chart seriesIdx="-4" categoryIdx="2" bldStep="category"/>
                                            </p:graphicEl>
                                          </p:spTgt>
                                        </p:tgtEl>
                                      </p:cBhvr>
                                    </p:animEffect>
                                  </p:childTnLst>
                                </p:cTn>
                              </p:par>
                              <p:par>
                                <p:cTn id="76" presetID="10" presetClass="entr" presetSubtype="0" fill="hold" grpId="0" nodeType="withEffect">
                                  <p:stCondLst>
                                    <p:cond delay="1350"/>
                                  </p:stCondLst>
                                  <p:childTnLst>
                                    <p:set>
                                      <p:cBhvr>
                                        <p:cTn id="77" dur="1" fill="hold">
                                          <p:stCondLst>
                                            <p:cond delay="0"/>
                                          </p:stCondLst>
                                        </p:cTn>
                                        <p:tgtEl>
                                          <p:spTgt spid="35">
                                            <p:graphicEl>
                                              <a:chart seriesIdx="-4" categoryIdx="3" bldStep="category"/>
                                            </p:graphicEl>
                                          </p:spTgt>
                                        </p:tgtEl>
                                        <p:attrNameLst>
                                          <p:attrName>style.visibility</p:attrName>
                                        </p:attrNameLst>
                                      </p:cBhvr>
                                      <p:to>
                                        <p:strVal val="visible"/>
                                      </p:to>
                                    </p:set>
                                    <p:animEffect transition="in" filter="fade">
                                      <p:cBhvr>
                                        <p:cTn id="78" dur="500"/>
                                        <p:tgtEl>
                                          <p:spTgt spid="35">
                                            <p:graphicEl>
                                              <a:chart seriesIdx="-4" categoryIdx="3" bldStep="category"/>
                                            </p:graphicEl>
                                          </p:spTgt>
                                        </p:tgtEl>
                                      </p:cBhvr>
                                    </p:animEffect>
                                  </p:childTnLst>
                                </p:cTn>
                              </p:par>
                              <p:par>
                                <p:cTn id="79" presetID="10" presetClass="entr" presetSubtype="0" fill="hold" grpId="0" nodeType="withEffect">
                                  <p:stCondLst>
                                    <p:cond delay="1500"/>
                                  </p:stCondLst>
                                  <p:childTnLst>
                                    <p:set>
                                      <p:cBhvr>
                                        <p:cTn id="80" dur="1" fill="hold">
                                          <p:stCondLst>
                                            <p:cond delay="0"/>
                                          </p:stCondLst>
                                        </p:cTn>
                                        <p:tgtEl>
                                          <p:spTgt spid="35">
                                            <p:graphicEl>
                                              <a:chart seriesIdx="-4" categoryIdx="4" bldStep="category"/>
                                            </p:graphicEl>
                                          </p:spTgt>
                                        </p:tgtEl>
                                        <p:attrNameLst>
                                          <p:attrName>style.visibility</p:attrName>
                                        </p:attrNameLst>
                                      </p:cBhvr>
                                      <p:to>
                                        <p:strVal val="visible"/>
                                      </p:to>
                                    </p:set>
                                    <p:animEffect transition="in" filter="fade">
                                      <p:cBhvr>
                                        <p:cTn id="81" dur="500"/>
                                        <p:tgtEl>
                                          <p:spTgt spid="35">
                                            <p:graphicEl>
                                              <a:chart seriesIdx="-4" categoryIdx="4" bldStep="category"/>
                                            </p:graphicEl>
                                          </p:spTgt>
                                        </p:tgtEl>
                                      </p:cBhvr>
                                    </p:animEffect>
                                  </p:childTnLst>
                                </p:cTn>
                              </p:par>
                              <p:par>
                                <p:cTn id="82" presetID="10" presetClass="entr" presetSubtype="0" fill="hold" grpId="0" nodeType="withEffect">
                                  <p:stCondLst>
                                    <p:cond delay="1650"/>
                                  </p:stCondLst>
                                  <p:childTnLst>
                                    <p:set>
                                      <p:cBhvr>
                                        <p:cTn id="83" dur="1" fill="hold">
                                          <p:stCondLst>
                                            <p:cond delay="0"/>
                                          </p:stCondLst>
                                        </p:cTn>
                                        <p:tgtEl>
                                          <p:spTgt spid="35">
                                            <p:graphicEl>
                                              <a:chart seriesIdx="-4" categoryIdx="5" bldStep="category"/>
                                            </p:graphicEl>
                                          </p:spTgt>
                                        </p:tgtEl>
                                        <p:attrNameLst>
                                          <p:attrName>style.visibility</p:attrName>
                                        </p:attrNameLst>
                                      </p:cBhvr>
                                      <p:to>
                                        <p:strVal val="visible"/>
                                      </p:to>
                                    </p:set>
                                    <p:animEffect transition="in" filter="fade">
                                      <p:cBhvr>
                                        <p:cTn id="84" dur="500"/>
                                        <p:tgtEl>
                                          <p:spTgt spid="35">
                                            <p:graphicEl>
                                              <a:chart seriesIdx="-4" categoryIdx="5" bldStep="category"/>
                                            </p:graphicEl>
                                          </p:spTgt>
                                        </p:tgtEl>
                                      </p:cBhvr>
                                    </p:animEffect>
                                  </p:childTnLst>
                                </p:cTn>
                              </p:par>
                              <p:par>
                                <p:cTn id="85" presetID="10" presetClass="entr" presetSubtype="0" fill="hold" grpId="0" nodeType="withEffect">
                                  <p:stCondLst>
                                    <p:cond delay="1800"/>
                                  </p:stCondLst>
                                  <p:childTnLst>
                                    <p:set>
                                      <p:cBhvr>
                                        <p:cTn id="86" dur="1" fill="hold">
                                          <p:stCondLst>
                                            <p:cond delay="0"/>
                                          </p:stCondLst>
                                        </p:cTn>
                                        <p:tgtEl>
                                          <p:spTgt spid="35">
                                            <p:graphicEl>
                                              <a:chart seriesIdx="-4" categoryIdx="6" bldStep="category"/>
                                            </p:graphicEl>
                                          </p:spTgt>
                                        </p:tgtEl>
                                        <p:attrNameLst>
                                          <p:attrName>style.visibility</p:attrName>
                                        </p:attrNameLst>
                                      </p:cBhvr>
                                      <p:to>
                                        <p:strVal val="visible"/>
                                      </p:to>
                                    </p:set>
                                    <p:animEffect transition="in" filter="fade">
                                      <p:cBhvr>
                                        <p:cTn id="87" dur="500"/>
                                        <p:tgtEl>
                                          <p:spTgt spid="35">
                                            <p:graphicEl>
                                              <a:chart seriesIdx="-4" categoryIdx="6" bldStep="category"/>
                                            </p:graphicEl>
                                          </p:spTgt>
                                        </p:tgtEl>
                                      </p:cBhvr>
                                    </p:animEffect>
                                  </p:childTnLst>
                                </p:cTn>
                              </p:par>
                              <p:par>
                                <p:cTn id="88" presetID="10" presetClass="entr" presetSubtype="0" fill="hold" grpId="0" nodeType="withEffect">
                                  <p:stCondLst>
                                    <p:cond delay="1950"/>
                                  </p:stCondLst>
                                  <p:childTnLst>
                                    <p:set>
                                      <p:cBhvr>
                                        <p:cTn id="89" dur="1" fill="hold">
                                          <p:stCondLst>
                                            <p:cond delay="0"/>
                                          </p:stCondLst>
                                        </p:cTn>
                                        <p:tgtEl>
                                          <p:spTgt spid="35">
                                            <p:graphicEl>
                                              <a:chart seriesIdx="-4" categoryIdx="7" bldStep="category"/>
                                            </p:graphicEl>
                                          </p:spTgt>
                                        </p:tgtEl>
                                        <p:attrNameLst>
                                          <p:attrName>style.visibility</p:attrName>
                                        </p:attrNameLst>
                                      </p:cBhvr>
                                      <p:to>
                                        <p:strVal val="visible"/>
                                      </p:to>
                                    </p:set>
                                    <p:animEffect transition="in" filter="fade">
                                      <p:cBhvr>
                                        <p:cTn id="90" dur="500"/>
                                        <p:tgtEl>
                                          <p:spTgt spid="35">
                                            <p:graphicEl>
                                              <a:chart seriesIdx="-4" categoryIdx="7" bldStep="category"/>
                                            </p:graphicEl>
                                          </p:spTgt>
                                        </p:tgtEl>
                                      </p:cBhvr>
                                    </p:animEffect>
                                  </p:childTnLst>
                                </p:cTn>
                              </p:par>
                              <p:par>
                                <p:cTn id="91" presetID="10" presetClass="entr" presetSubtype="0" fill="hold" grpId="0" nodeType="withEffect">
                                  <p:stCondLst>
                                    <p:cond delay="2100"/>
                                  </p:stCondLst>
                                  <p:childTnLst>
                                    <p:set>
                                      <p:cBhvr>
                                        <p:cTn id="92" dur="1" fill="hold">
                                          <p:stCondLst>
                                            <p:cond delay="0"/>
                                          </p:stCondLst>
                                        </p:cTn>
                                        <p:tgtEl>
                                          <p:spTgt spid="35">
                                            <p:graphicEl>
                                              <a:chart seriesIdx="-4" categoryIdx="8" bldStep="category"/>
                                            </p:graphicEl>
                                          </p:spTgt>
                                        </p:tgtEl>
                                        <p:attrNameLst>
                                          <p:attrName>style.visibility</p:attrName>
                                        </p:attrNameLst>
                                      </p:cBhvr>
                                      <p:to>
                                        <p:strVal val="visible"/>
                                      </p:to>
                                    </p:set>
                                    <p:animEffect transition="in" filter="fade">
                                      <p:cBhvr>
                                        <p:cTn id="93" dur="500"/>
                                        <p:tgtEl>
                                          <p:spTgt spid="35">
                                            <p:graphicEl>
                                              <a:chart seriesIdx="-4" categoryIdx="8" bldStep="category"/>
                                            </p:graphicEl>
                                          </p:spTgt>
                                        </p:tgtEl>
                                      </p:cBhvr>
                                    </p:animEffect>
                                  </p:childTnLst>
                                </p:cTn>
                              </p:par>
                              <p:par>
                                <p:cTn id="94" presetID="22" presetClass="entr" presetSubtype="4" fill="hold" nodeType="with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down)">
                                      <p:cBhvr>
                                        <p:cTn id="96" dur="750"/>
                                        <p:tgtEl>
                                          <p:spTgt spid="64"/>
                                        </p:tgtEl>
                                      </p:cBhvr>
                                    </p:animEffect>
                                  </p:childTnLst>
                                </p:cTn>
                              </p:par>
                              <p:par>
                                <p:cTn id="97" presetID="22" presetClass="entr" presetSubtype="8" fill="hold" nodeType="withEffect">
                                  <p:stCondLst>
                                    <p:cond delay="450"/>
                                  </p:stCondLst>
                                  <p:childTnLst>
                                    <p:set>
                                      <p:cBhvr>
                                        <p:cTn id="98" dur="1" fill="hold">
                                          <p:stCondLst>
                                            <p:cond delay="0"/>
                                          </p:stCondLst>
                                        </p:cTn>
                                        <p:tgtEl>
                                          <p:spTgt spid="65"/>
                                        </p:tgtEl>
                                        <p:attrNameLst>
                                          <p:attrName>style.visibility</p:attrName>
                                        </p:attrNameLst>
                                      </p:cBhvr>
                                      <p:to>
                                        <p:strVal val="visible"/>
                                      </p:to>
                                    </p:set>
                                    <p:animEffect transition="in" filter="wipe(left)">
                                      <p:cBhvr>
                                        <p:cTn id="99" dur="750"/>
                                        <p:tgtEl>
                                          <p:spTgt spid="65"/>
                                        </p:tgtEl>
                                      </p:cBhvr>
                                    </p:animEffect>
                                  </p:childTnLst>
                                </p:cTn>
                              </p:par>
                              <p:par>
                                <p:cTn id="100" presetID="42" presetClass="entr" presetSubtype="0" fill="hold" grpId="0" nodeType="withEffect">
                                  <p:stCondLst>
                                    <p:cond delay="0"/>
                                  </p:stCondLst>
                                  <p:childTnLst>
                                    <p:set>
                                      <p:cBhvr>
                                        <p:cTn id="101" dur="1" fill="hold">
                                          <p:stCondLst>
                                            <p:cond delay="0"/>
                                          </p:stCondLst>
                                        </p:cTn>
                                        <p:tgtEl>
                                          <p:spTgt spid="91"/>
                                        </p:tgtEl>
                                        <p:attrNameLst>
                                          <p:attrName>style.visibility</p:attrName>
                                        </p:attrNameLst>
                                      </p:cBhvr>
                                      <p:to>
                                        <p:strVal val="visible"/>
                                      </p:to>
                                    </p:set>
                                    <p:animEffect transition="in" filter="fade">
                                      <p:cBhvr>
                                        <p:cTn id="102" dur="750"/>
                                        <p:tgtEl>
                                          <p:spTgt spid="91"/>
                                        </p:tgtEl>
                                      </p:cBhvr>
                                    </p:animEffect>
                                    <p:anim calcmode="lin" valueType="num">
                                      <p:cBhvr>
                                        <p:cTn id="103" dur="750" fill="hold"/>
                                        <p:tgtEl>
                                          <p:spTgt spid="91"/>
                                        </p:tgtEl>
                                        <p:attrNameLst>
                                          <p:attrName>ppt_x</p:attrName>
                                        </p:attrNameLst>
                                      </p:cBhvr>
                                      <p:tavLst>
                                        <p:tav tm="0">
                                          <p:val>
                                            <p:strVal val="#ppt_x"/>
                                          </p:val>
                                        </p:tav>
                                        <p:tav tm="100000">
                                          <p:val>
                                            <p:strVal val="#ppt_x"/>
                                          </p:val>
                                        </p:tav>
                                      </p:tavLst>
                                    </p:anim>
                                    <p:anim calcmode="lin" valueType="num">
                                      <p:cBhvr>
                                        <p:cTn id="104" dur="750" fill="hold"/>
                                        <p:tgtEl>
                                          <p:spTgt spid="91"/>
                                        </p:tgtEl>
                                        <p:attrNameLst>
                                          <p:attrName>ppt_y</p:attrName>
                                        </p:attrNameLst>
                                      </p:cBhvr>
                                      <p:tavLst>
                                        <p:tav tm="0">
                                          <p:val>
                                            <p:strVal val="#ppt_y+.1"/>
                                          </p:val>
                                        </p:tav>
                                        <p:tav tm="100000">
                                          <p:val>
                                            <p:strVal val="#ppt_y"/>
                                          </p:val>
                                        </p:tav>
                                      </p:tavLst>
                                    </p:anim>
                                  </p:childTnLst>
                                </p:cTn>
                              </p:par>
                              <p:par>
                                <p:cTn id="105" presetID="10" presetClass="entr" presetSubtype="0" fill="hold" grpId="0" nodeType="withEffect">
                                  <p:stCondLst>
                                    <p:cond delay="900"/>
                                  </p:stCondLst>
                                  <p:childTnLst>
                                    <p:set>
                                      <p:cBhvr>
                                        <p:cTn id="106" dur="1" fill="hold">
                                          <p:stCondLst>
                                            <p:cond delay="0"/>
                                          </p:stCondLst>
                                        </p:cTn>
                                        <p:tgtEl>
                                          <p:spTgt spid="63">
                                            <p:graphicEl>
                                              <a:chart seriesIdx="-3" categoryIdx="-3" bldStep="gridLegend"/>
                                            </p:graphicEl>
                                          </p:spTgt>
                                        </p:tgtEl>
                                        <p:attrNameLst>
                                          <p:attrName>style.visibility</p:attrName>
                                        </p:attrNameLst>
                                      </p:cBhvr>
                                      <p:to>
                                        <p:strVal val="visible"/>
                                      </p:to>
                                    </p:set>
                                    <p:animEffect transition="in" filter="fade">
                                      <p:cBhvr>
                                        <p:cTn id="107" dur="500"/>
                                        <p:tgtEl>
                                          <p:spTgt spid="63">
                                            <p:graphicEl>
                                              <a:chart seriesIdx="-3" categoryIdx="-3" bldStep="gridLegend"/>
                                            </p:graphicEl>
                                          </p:spTgt>
                                        </p:tgtEl>
                                      </p:cBhvr>
                                    </p:animEffect>
                                  </p:childTnLst>
                                </p:cTn>
                              </p:par>
                              <p:par>
                                <p:cTn id="108" presetID="10" presetClass="entr" presetSubtype="0" fill="hold" grpId="0" nodeType="withEffect">
                                  <p:stCondLst>
                                    <p:cond delay="1050"/>
                                  </p:stCondLst>
                                  <p:childTnLst>
                                    <p:set>
                                      <p:cBhvr>
                                        <p:cTn id="109" dur="1" fill="hold">
                                          <p:stCondLst>
                                            <p:cond delay="0"/>
                                          </p:stCondLst>
                                        </p:cTn>
                                        <p:tgtEl>
                                          <p:spTgt spid="63">
                                            <p:graphicEl>
                                              <a:chart seriesIdx="-4" categoryIdx="0" bldStep="category"/>
                                            </p:graphicEl>
                                          </p:spTgt>
                                        </p:tgtEl>
                                        <p:attrNameLst>
                                          <p:attrName>style.visibility</p:attrName>
                                        </p:attrNameLst>
                                      </p:cBhvr>
                                      <p:to>
                                        <p:strVal val="visible"/>
                                      </p:to>
                                    </p:set>
                                    <p:animEffect transition="in" filter="fade">
                                      <p:cBhvr>
                                        <p:cTn id="110" dur="500"/>
                                        <p:tgtEl>
                                          <p:spTgt spid="63">
                                            <p:graphicEl>
                                              <a:chart seriesIdx="-4" categoryIdx="0" bldStep="category"/>
                                            </p:graphicEl>
                                          </p:spTgt>
                                        </p:tgtEl>
                                      </p:cBhvr>
                                    </p:animEffect>
                                  </p:childTnLst>
                                </p:cTn>
                              </p:par>
                              <p:par>
                                <p:cTn id="111" presetID="10" presetClass="entr" presetSubtype="0" fill="hold" grpId="0" nodeType="withEffect">
                                  <p:stCondLst>
                                    <p:cond delay="1200"/>
                                  </p:stCondLst>
                                  <p:childTnLst>
                                    <p:set>
                                      <p:cBhvr>
                                        <p:cTn id="112" dur="1" fill="hold">
                                          <p:stCondLst>
                                            <p:cond delay="0"/>
                                          </p:stCondLst>
                                        </p:cTn>
                                        <p:tgtEl>
                                          <p:spTgt spid="63">
                                            <p:graphicEl>
                                              <a:chart seriesIdx="-4" categoryIdx="1" bldStep="category"/>
                                            </p:graphicEl>
                                          </p:spTgt>
                                        </p:tgtEl>
                                        <p:attrNameLst>
                                          <p:attrName>style.visibility</p:attrName>
                                        </p:attrNameLst>
                                      </p:cBhvr>
                                      <p:to>
                                        <p:strVal val="visible"/>
                                      </p:to>
                                    </p:set>
                                    <p:animEffect transition="in" filter="fade">
                                      <p:cBhvr>
                                        <p:cTn id="113" dur="500"/>
                                        <p:tgtEl>
                                          <p:spTgt spid="63">
                                            <p:graphicEl>
                                              <a:chart seriesIdx="-4" categoryIdx="1" bldStep="category"/>
                                            </p:graphicEl>
                                          </p:spTgt>
                                        </p:tgtEl>
                                      </p:cBhvr>
                                    </p:animEffect>
                                  </p:childTnLst>
                                </p:cTn>
                              </p:par>
                              <p:par>
                                <p:cTn id="114" presetID="10" presetClass="entr" presetSubtype="0" fill="hold" grpId="0" nodeType="withEffect">
                                  <p:stCondLst>
                                    <p:cond delay="1350"/>
                                  </p:stCondLst>
                                  <p:childTnLst>
                                    <p:set>
                                      <p:cBhvr>
                                        <p:cTn id="115" dur="1" fill="hold">
                                          <p:stCondLst>
                                            <p:cond delay="0"/>
                                          </p:stCondLst>
                                        </p:cTn>
                                        <p:tgtEl>
                                          <p:spTgt spid="63">
                                            <p:graphicEl>
                                              <a:chart seriesIdx="-4" categoryIdx="2" bldStep="category"/>
                                            </p:graphicEl>
                                          </p:spTgt>
                                        </p:tgtEl>
                                        <p:attrNameLst>
                                          <p:attrName>style.visibility</p:attrName>
                                        </p:attrNameLst>
                                      </p:cBhvr>
                                      <p:to>
                                        <p:strVal val="visible"/>
                                      </p:to>
                                    </p:set>
                                    <p:animEffect transition="in" filter="fade">
                                      <p:cBhvr>
                                        <p:cTn id="116" dur="500"/>
                                        <p:tgtEl>
                                          <p:spTgt spid="63">
                                            <p:graphicEl>
                                              <a:chart seriesIdx="-4" categoryIdx="2" bldStep="category"/>
                                            </p:graphicEl>
                                          </p:spTgt>
                                        </p:tgtEl>
                                      </p:cBhvr>
                                    </p:animEffect>
                                  </p:childTnLst>
                                </p:cTn>
                              </p:par>
                              <p:par>
                                <p:cTn id="117" presetID="10" presetClass="entr" presetSubtype="0" fill="hold" grpId="0" nodeType="withEffect">
                                  <p:stCondLst>
                                    <p:cond delay="1500"/>
                                  </p:stCondLst>
                                  <p:childTnLst>
                                    <p:set>
                                      <p:cBhvr>
                                        <p:cTn id="118" dur="1" fill="hold">
                                          <p:stCondLst>
                                            <p:cond delay="0"/>
                                          </p:stCondLst>
                                        </p:cTn>
                                        <p:tgtEl>
                                          <p:spTgt spid="63">
                                            <p:graphicEl>
                                              <a:chart seriesIdx="-4" categoryIdx="3" bldStep="category"/>
                                            </p:graphicEl>
                                          </p:spTgt>
                                        </p:tgtEl>
                                        <p:attrNameLst>
                                          <p:attrName>style.visibility</p:attrName>
                                        </p:attrNameLst>
                                      </p:cBhvr>
                                      <p:to>
                                        <p:strVal val="visible"/>
                                      </p:to>
                                    </p:set>
                                    <p:animEffect transition="in" filter="fade">
                                      <p:cBhvr>
                                        <p:cTn id="119" dur="500"/>
                                        <p:tgtEl>
                                          <p:spTgt spid="63">
                                            <p:graphicEl>
                                              <a:chart seriesIdx="-4" categoryIdx="3" bldStep="category"/>
                                            </p:graphicEl>
                                          </p:spTgt>
                                        </p:tgtEl>
                                      </p:cBhvr>
                                    </p:animEffect>
                                  </p:childTnLst>
                                </p:cTn>
                              </p:par>
                              <p:par>
                                <p:cTn id="120" presetID="10" presetClass="entr" presetSubtype="0" fill="hold" grpId="0" nodeType="withEffect">
                                  <p:stCondLst>
                                    <p:cond delay="1650"/>
                                  </p:stCondLst>
                                  <p:childTnLst>
                                    <p:set>
                                      <p:cBhvr>
                                        <p:cTn id="121" dur="1" fill="hold">
                                          <p:stCondLst>
                                            <p:cond delay="0"/>
                                          </p:stCondLst>
                                        </p:cTn>
                                        <p:tgtEl>
                                          <p:spTgt spid="63">
                                            <p:graphicEl>
                                              <a:chart seriesIdx="-4" categoryIdx="4" bldStep="category"/>
                                            </p:graphicEl>
                                          </p:spTgt>
                                        </p:tgtEl>
                                        <p:attrNameLst>
                                          <p:attrName>style.visibility</p:attrName>
                                        </p:attrNameLst>
                                      </p:cBhvr>
                                      <p:to>
                                        <p:strVal val="visible"/>
                                      </p:to>
                                    </p:set>
                                    <p:animEffect transition="in" filter="fade">
                                      <p:cBhvr>
                                        <p:cTn id="122" dur="500"/>
                                        <p:tgtEl>
                                          <p:spTgt spid="63">
                                            <p:graphicEl>
                                              <a:chart seriesIdx="-4" categoryIdx="4" bldStep="category"/>
                                            </p:graphicEl>
                                          </p:spTgt>
                                        </p:tgtEl>
                                      </p:cBhvr>
                                    </p:animEffect>
                                  </p:childTnLst>
                                </p:cTn>
                              </p:par>
                              <p:par>
                                <p:cTn id="123" presetID="10" presetClass="entr" presetSubtype="0" fill="hold" grpId="0" nodeType="withEffect">
                                  <p:stCondLst>
                                    <p:cond delay="1800"/>
                                  </p:stCondLst>
                                  <p:childTnLst>
                                    <p:set>
                                      <p:cBhvr>
                                        <p:cTn id="124" dur="1" fill="hold">
                                          <p:stCondLst>
                                            <p:cond delay="0"/>
                                          </p:stCondLst>
                                        </p:cTn>
                                        <p:tgtEl>
                                          <p:spTgt spid="63">
                                            <p:graphicEl>
                                              <a:chart seriesIdx="-4" categoryIdx="5" bldStep="category"/>
                                            </p:graphicEl>
                                          </p:spTgt>
                                        </p:tgtEl>
                                        <p:attrNameLst>
                                          <p:attrName>style.visibility</p:attrName>
                                        </p:attrNameLst>
                                      </p:cBhvr>
                                      <p:to>
                                        <p:strVal val="visible"/>
                                      </p:to>
                                    </p:set>
                                    <p:animEffect transition="in" filter="fade">
                                      <p:cBhvr>
                                        <p:cTn id="125" dur="500"/>
                                        <p:tgtEl>
                                          <p:spTgt spid="63">
                                            <p:graphicEl>
                                              <a:chart seriesIdx="-4" categoryIdx="5" bldStep="category"/>
                                            </p:graphicEl>
                                          </p:spTgt>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63">
                                            <p:graphicEl>
                                              <a:chart seriesIdx="-4" categoryIdx="6" bldStep="category"/>
                                            </p:graphicEl>
                                          </p:spTgt>
                                        </p:tgtEl>
                                        <p:attrNameLst>
                                          <p:attrName>style.visibility</p:attrName>
                                        </p:attrNameLst>
                                      </p:cBhvr>
                                      <p:to>
                                        <p:strVal val="visible"/>
                                      </p:to>
                                    </p:set>
                                    <p:animEffect transition="in" filter="fade">
                                      <p:cBhvr>
                                        <p:cTn id="128" dur="500"/>
                                        <p:tgtEl>
                                          <p:spTgt spid="63">
                                            <p:graphicEl>
                                              <a:chart seriesIdx="-4" categoryIdx="6" bldStep="category"/>
                                            </p:graphicEl>
                                          </p:spTgt>
                                        </p:tgtEl>
                                      </p:cBhvr>
                                    </p:animEffect>
                                  </p:childTnLst>
                                </p:cTn>
                              </p:par>
                              <p:par>
                                <p:cTn id="129" presetID="10" presetClass="entr" presetSubtype="0" fill="hold" grpId="0" nodeType="withEffect">
                                  <p:stCondLst>
                                    <p:cond delay="2100"/>
                                  </p:stCondLst>
                                  <p:childTnLst>
                                    <p:set>
                                      <p:cBhvr>
                                        <p:cTn id="130" dur="1" fill="hold">
                                          <p:stCondLst>
                                            <p:cond delay="0"/>
                                          </p:stCondLst>
                                        </p:cTn>
                                        <p:tgtEl>
                                          <p:spTgt spid="63">
                                            <p:graphicEl>
                                              <a:chart seriesIdx="-4" categoryIdx="7" bldStep="category"/>
                                            </p:graphicEl>
                                          </p:spTgt>
                                        </p:tgtEl>
                                        <p:attrNameLst>
                                          <p:attrName>style.visibility</p:attrName>
                                        </p:attrNameLst>
                                      </p:cBhvr>
                                      <p:to>
                                        <p:strVal val="visible"/>
                                      </p:to>
                                    </p:set>
                                    <p:animEffect transition="in" filter="fade">
                                      <p:cBhvr>
                                        <p:cTn id="131" dur="500"/>
                                        <p:tgtEl>
                                          <p:spTgt spid="63">
                                            <p:graphicEl>
                                              <a:chart seriesIdx="-4" categoryIdx="7" bldStep="category"/>
                                            </p:graphicEl>
                                          </p:spTgt>
                                        </p:tgtEl>
                                      </p:cBhvr>
                                    </p:animEffect>
                                  </p:childTnLst>
                                </p:cTn>
                              </p:par>
                              <p:par>
                                <p:cTn id="132" presetID="10" presetClass="entr" presetSubtype="0" fill="hold" grpId="0" nodeType="withEffect">
                                  <p:stCondLst>
                                    <p:cond delay="2250"/>
                                  </p:stCondLst>
                                  <p:childTnLst>
                                    <p:set>
                                      <p:cBhvr>
                                        <p:cTn id="133" dur="1" fill="hold">
                                          <p:stCondLst>
                                            <p:cond delay="0"/>
                                          </p:stCondLst>
                                        </p:cTn>
                                        <p:tgtEl>
                                          <p:spTgt spid="63">
                                            <p:graphicEl>
                                              <a:chart seriesIdx="-4" categoryIdx="8" bldStep="category"/>
                                            </p:graphicEl>
                                          </p:spTgt>
                                        </p:tgtEl>
                                        <p:attrNameLst>
                                          <p:attrName>style.visibility</p:attrName>
                                        </p:attrNameLst>
                                      </p:cBhvr>
                                      <p:to>
                                        <p:strVal val="visible"/>
                                      </p:to>
                                    </p:set>
                                    <p:animEffect transition="in" filter="fade">
                                      <p:cBhvr>
                                        <p:cTn id="134" dur="500"/>
                                        <p:tgtEl>
                                          <p:spTgt spid="63">
                                            <p:graphicEl>
                                              <a:chart seriesIdx="-4" categoryIdx="8"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Graphic spid="7" grpId="0" uiExpand="1">
        <p:bldSub>
          <a:bldChart bld="category"/>
        </p:bldSub>
      </p:bldGraphic>
      <p:bldGraphic spid="35" grpId="0" uiExpand="1">
        <p:bldSub>
          <a:bldChart bld="category"/>
        </p:bldSub>
      </p:bldGraphic>
      <p:bldGraphic spid="63" grpId="0" uiExpand="1">
        <p:bldSub>
          <a:bldChart bld="category"/>
        </p:bldSub>
      </p:bldGraphic>
      <p:bldP spid="9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研究总结</a:t>
            </a:r>
          </a:p>
        </p:txBody>
      </p:sp>
      <p:sp>
        <p:nvSpPr>
          <p:cNvPr id="7" name="矩形 6"/>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03522" y="1757941"/>
            <a:ext cx="3815936"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0" name="矩形 9"/>
          <p:cNvSpPr/>
          <p:nvPr/>
        </p:nvSpPr>
        <p:spPr>
          <a:xfrm>
            <a:off x="7964788" y="4671878"/>
            <a:ext cx="3815936"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1" name="矩形 10"/>
          <p:cNvSpPr/>
          <p:nvPr/>
        </p:nvSpPr>
        <p:spPr>
          <a:xfrm>
            <a:off x="1016988" y="3429000"/>
            <a:ext cx="3815936"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3" name="文本框 12"/>
          <p:cNvSpPr txBox="1"/>
          <p:nvPr/>
        </p:nvSpPr>
        <p:spPr>
          <a:xfrm>
            <a:off x="6203522" y="1295408"/>
            <a:ext cx="1050279"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A </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998983"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B </a:t>
            </a:r>
            <a:endParaRPr lang="zh-CN" altLang="en-US" sz="20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1051883"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C </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strVal val="#ppt_w+.15"/>
                                          </p:val>
                                        </p:tav>
                                        <p:tav tm="100000">
                                          <p:val>
                                            <p:strVal val="#ppt_w"/>
                                          </p:val>
                                        </p:tav>
                                      </p:tavLst>
                                    </p:anim>
                                    <p:anim calcmode="lin" valueType="num">
                                      <p:cBhvr>
                                        <p:cTn id="13" dur="500" fill="hold"/>
                                        <p:tgtEl>
                                          <p:spTgt spid="13"/>
                                        </p:tgtEl>
                                        <p:attrNameLst>
                                          <p:attrName>ppt_h</p:attrName>
                                        </p:attrNameLst>
                                      </p:cBhvr>
                                      <p:tavLst>
                                        <p:tav tm="0">
                                          <p:val>
                                            <p:strVal val="#ppt_h"/>
                                          </p:val>
                                        </p:tav>
                                        <p:tav tm="100000">
                                          <p:val>
                                            <p:strVal val="#ppt_h"/>
                                          </p:val>
                                        </p:tav>
                                      </p:tavLst>
                                    </p:anim>
                                    <p:animEffect transition="in" filter="fade">
                                      <p:cBhvr>
                                        <p:cTn id="14" dur="500"/>
                                        <p:tgtEl>
                                          <p:spTgt spid="13"/>
                                        </p:tgtEl>
                                      </p:cBhvr>
                                    </p:animEffect>
                                  </p:childTnLst>
                                </p:cTn>
                              </p:par>
                              <p:par>
                                <p:cTn id="15" presetID="10" presetClass="entr" presetSubtype="0" fill="hold" grpId="0" nodeType="withEffect">
                                  <p:stCondLst>
                                    <p:cond delay="250"/>
                                  </p:stCondLst>
                                  <p:iterate type="wd">
                                    <p:tmPct val="4000"/>
                                  </p:iterate>
                                  <p:childTnLst>
                                    <p:set>
                                      <p:cBhvr>
                                        <p:cTn id="16" dur="1" fill="hold">
                                          <p:stCondLst>
                                            <p:cond delay="0"/>
                                          </p:stCondLst>
                                        </p:cTn>
                                        <p:tgtEl>
                                          <p:spTgt spid="9"/>
                                        </p:tgtEl>
                                        <p:attrNameLst>
                                          <p:attrName>style.visibility</p:attrName>
                                        </p:attrNameLst>
                                      </p:cBhvr>
                                      <p:to>
                                        <p:strVal val="visible"/>
                                      </p:to>
                                    </p:set>
                                    <p:animEffect transition="in" filter="fade">
                                      <p:cBhvr>
                                        <p:cTn id="17" dur="400"/>
                                        <p:tgtEl>
                                          <p:spTgt spid="9"/>
                                        </p:tgtEl>
                                      </p:cBhvr>
                                    </p:animEffect>
                                  </p:childTnLst>
                                </p:cTn>
                              </p:par>
                              <p:par>
                                <p:cTn id="18" presetID="50" presetClass="entr" presetSubtype="0" decel="100000" fill="hold" grpId="0" nodeType="withEffect">
                                  <p:stCondLst>
                                    <p:cond delay="35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strVal val="#ppt_w+.15"/>
                                          </p:val>
                                        </p:tav>
                                        <p:tav tm="100000">
                                          <p:val>
                                            <p:strVal val="#ppt_w"/>
                                          </p:val>
                                        </p:tav>
                                      </p:tavLst>
                                    </p:anim>
                                    <p:anim calcmode="lin" valueType="num">
                                      <p:cBhvr>
                                        <p:cTn id="21" dur="500" fill="hold"/>
                                        <p:tgtEl>
                                          <p:spTgt spid="14"/>
                                        </p:tgtEl>
                                        <p:attrNameLst>
                                          <p:attrName>ppt_h</p:attrName>
                                        </p:attrNameLst>
                                      </p:cBhvr>
                                      <p:tavLst>
                                        <p:tav tm="0">
                                          <p:val>
                                            <p:strVal val="#ppt_h"/>
                                          </p:val>
                                        </p:tav>
                                        <p:tav tm="100000">
                                          <p:val>
                                            <p:strVal val="#ppt_h"/>
                                          </p:val>
                                        </p:tav>
                                      </p:tavLst>
                                    </p:anim>
                                    <p:animEffect transition="in" filter="fade">
                                      <p:cBhvr>
                                        <p:cTn id="22" dur="500"/>
                                        <p:tgtEl>
                                          <p:spTgt spid="14"/>
                                        </p:tgtEl>
                                      </p:cBhvr>
                                    </p:animEffect>
                                  </p:childTnLst>
                                </p:cTn>
                              </p:par>
                              <p:par>
                                <p:cTn id="23" presetID="10" presetClass="entr" presetSubtype="0" fill="hold" grpId="0" nodeType="withEffect">
                                  <p:stCondLst>
                                    <p:cond delay="350"/>
                                  </p:stCondLst>
                                  <p:iterate type="wd">
                                    <p:tmPct val="4000"/>
                                  </p:iterate>
                                  <p:childTnLst>
                                    <p:set>
                                      <p:cBhvr>
                                        <p:cTn id="24" dur="1" fill="hold">
                                          <p:stCondLst>
                                            <p:cond delay="0"/>
                                          </p:stCondLst>
                                        </p:cTn>
                                        <p:tgtEl>
                                          <p:spTgt spid="11"/>
                                        </p:tgtEl>
                                        <p:attrNameLst>
                                          <p:attrName>style.visibility</p:attrName>
                                        </p:attrNameLst>
                                      </p:cBhvr>
                                      <p:to>
                                        <p:strVal val="visible"/>
                                      </p:to>
                                    </p:set>
                                    <p:animEffect transition="in" filter="fade">
                                      <p:cBhvr>
                                        <p:cTn id="25" dur="400"/>
                                        <p:tgtEl>
                                          <p:spTgt spid="11"/>
                                        </p:tgtEl>
                                      </p:cBhvr>
                                    </p:animEffect>
                                  </p:childTnLst>
                                </p:cTn>
                              </p:par>
                              <p:par>
                                <p:cTn id="26" presetID="50" presetClass="entr" presetSubtype="0" decel="10000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strVal val="#ppt_w+.15"/>
                                          </p:val>
                                        </p:tav>
                                        <p:tav tm="100000">
                                          <p:val>
                                            <p:strVal val="#ppt_w"/>
                                          </p:val>
                                        </p:tav>
                                      </p:tavLst>
                                    </p:anim>
                                    <p:anim calcmode="lin" valueType="num">
                                      <p:cBhvr>
                                        <p:cTn id="29" dur="500" fill="hold"/>
                                        <p:tgtEl>
                                          <p:spTgt spid="15"/>
                                        </p:tgtEl>
                                        <p:attrNameLst>
                                          <p:attrName>ppt_h</p:attrName>
                                        </p:attrNameLst>
                                      </p:cBhvr>
                                      <p:tavLst>
                                        <p:tav tm="0">
                                          <p:val>
                                            <p:strVal val="#ppt_h"/>
                                          </p:val>
                                        </p:tav>
                                        <p:tav tm="100000">
                                          <p:val>
                                            <p:strVal val="#ppt_h"/>
                                          </p:val>
                                        </p:tav>
                                      </p:tavLst>
                                    </p:anim>
                                    <p:animEffect transition="in" filter="fade">
                                      <p:cBhvr>
                                        <p:cTn id="30" dur="500"/>
                                        <p:tgtEl>
                                          <p:spTgt spid="15"/>
                                        </p:tgtEl>
                                      </p:cBhvr>
                                    </p:animEffect>
                                  </p:childTnLst>
                                </p:cTn>
                              </p:par>
                              <p:par>
                                <p:cTn id="31" presetID="10" presetClass="entr" presetSubtype="0" fill="hold" grpId="0" nodeType="withEffect">
                                  <p:stCondLst>
                                    <p:cond delay="700"/>
                                  </p:stCondLst>
                                  <p:iterate type="wd">
                                    <p:tmPct val="4000"/>
                                  </p:iterate>
                                  <p:childTnLst>
                                    <p:set>
                                      <p:cBhvr>
                                        <p:cTn id="32" dur="1" fill="hold">
                                          <p:stCondLst>
                                            <p:cond delay="0"/>
                                          </p:stCondLst>
                                        </p:cTn>
                                        <p:tgtEl>
                                          <p:spTgt spid="10"/>
                                        </p:tgtEl>
                                        <p:attrNameLst>
                                          <p:attrName>style.visibility</p:attrName>
                                        </p:attrNameLst>
                                      </p:cBhvr>
                                      <p:to>
                                        <p:strVal val="visible"/>
                                      </p:to>
                                    </p:set>
                                    <p:animEffect transition="in" filter="fade">
                                      <p:cBhvr>
                                        <p:cTn id="33"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研究思路和方法</a:t>
            </a:r>
          </a:p>
        </p:txBody>
      </p:sp>
      <p:sp>
        <p:nvSpPr>
          <p:cNvPr id="102" name="矩形 101"/>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rcRect/>
          <a:stretch/>
        </p:blipFill>
        <p:spPr>
          <a:xfrm>
            <a:off x="-178248" y="0"/>
            <a:ext cx="12370248" cy="6858000"/>
          </a:xfrm>
          <a:prstGeom prst="rect">
            <a:avLst/>
          </a:prstGeom>
        </p:spPr>
      </p:pic>
      <p:sp>
        <p:nvSpPr>
          <p:cNvPr id="3" name="文本框 2"/>
          <p:cNvSpPr txBox="1"/>
          <p:nvPr/>
        </p:nvSpPr>
        <p:spPr>
          <a:xfrm>
            <a:off x="4776930" y="2890444"/>
            <a:ext cx="2784073" cy="646331"/>
          </a:xfrm>
          <a:prstGeom prst="rect">
            <a:avLst/>
          </a:prstGeom>
          <a:noFill/>
        </p:spPr>
        <p:txBody>
          <a:bodyPr wrap="square" rtlCol="0">
            <a:spAutoFit/>
          </a:bodyPr>
          <a:lstStyle/>
          <a:p>
            <a:pPr algn="ctr"/>
            <a:r>
              <a:rPr lang="zh-CN" altLang="en-US" sz="3600" spc="100" dirty="0">
                <a:latin typeface="微软雅黑" panose="020B0503020204020204" pitchFamily="34" charset="-122"/>
                <a:ea typeface="微软雅黑" panose="020B0503020204020204" pitchFamily="34" charset="-122"/>
              </a:rPr>
              <a:t>参考文献</a:t>
            </a:r>
          </a:p>
        </p:txBody>
      </p:sp>
      <p:sp>
        <p:nvSpPr>
          <p:cNvPr id="2" name="文本框 1"/>
          <p:cNvSpPr txBox="1"/>
          <p:nvPr/>
        </p:nvSpPr>
        <p:spPr>
          <a:xfrm>
            <a:off x="3820230" y="3597887"/>
            <a:ext cx="4546600" cy="276999"/>
          </a:xfrm>
          <a:prstGeom prst="rect">
            <a:avLst/>
          </a:prstGeom>
          <a:noFill/>
        </p:spPr>
        <p:txBody>
          <a:bodyPr wrap="square" rtlCol="0">
            <a:spAutoFit/>
          </a:bodyPr>
          <a:lstStyle>
            <a:defPPr>
              <a:defRPr lang="zh-CN"/>
            </a:defPPr>
            <a:lvl1pPr algn="ctr">
              <a:defRPr sz="3600" spc="100">
                <a:latin typeface="冬青黑体简体中文 W3" panose="020B0300000000000000" pitchFamily="34" charset="-122"/>
                <a:ea typeface="冬青黑体简体中文 W3" panose="020B0300000000000000" pitchFamily="34" charset="-122"/>
              </a:defRPr>
            </a:lvl1pPr>
          </a:lstStyle>
          <a:p>
            <a:r>
              <a:rPr lang="en-US" altLang="zh-CN" sz="1200" spc="200" dirty="0">
                <a:latin typeface="微软雅黑" panose="020B0503020204020204" pitchFamily="34" charset="-122"/>
                <a:ea typeface="微软雅黑" panose="020B0503020204020204" pitchFamily="34" charset="-122"/>
              </a:rPr>
              <a:t>REFERENCE DOCUMENTATION</a:t>
            </a:r>
            <a:endParaRPr lang="zh-CN" altLang="en-US" sz="1200" spc="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64063" y="2147485"/>
            <a:ext cx="1361085" cy="369332"/>
          </a:xfrm>
          <a:prstGeom prst="rect">
            <a:avLst/>
          </a:prstGeom>
          <a:noFill/>
        </p:spPr>
        <p:txBody>
          <a:bodyPr wrap="square" rtlCol="0">
            <a:spAutoFit/>
          </a:bodyPr>
          <a:lstStyle/>
          <a:p>
            <a:pPr algn="ctr"/>
            <a:r>
              <a:rPr lang="zh-CN" altLang="en-US" spc="100" dirty="0">
                <a:latin typeface="微软雅黑" panose="020B0503020204020204" pitchFamily="34" charset="-122"/>
                <a:ea typeface="微软雅黑" panose="020B0503020204020204" pitchFamily="34" charset="-122"/>
              </a:rPr>
              <a:t>国内文献</a:t>
            </a:r>
          </a:p>
        </p:txBody>
      </p:sp>
      <p:sp>
        <p:nvSpPr>
          <p:cNvPr id="6" name="文本框 5"/>
          <p:cNvSpPr txBox="1"/>
          <p:nvPr/>
        </p:nvSpPr>
        <p:spPr>
          <a:xfrm>
            <a:off x="9430431" y="2119634"/>
            <a:ext cx="1361085" cy="369332"/>
          </a:xfrm>
          <a:prstGeom prst="rect">
            <a:avLst/>
          </a:prstGeom>
          <a:noFill/>
        </p:spPr>
        <p:txBody>
          <a:bodyPr wrap="square" rtlCol="0">
            <a:spAutoFit/>
          </a:bodyPr>
          <a:lstStyle/>
          <a:p>
            <a:pPr algn="ctr"/>
            <a:r>
              <a:rPr lang="zh-CN" altLang="en-US" spc="100" dirty="0">
                <a:latin typeface="微软雅黑" panose="020B0503020204020204" pitchFamily="34" charset="-122"/>
                <a:ea typeface="微软雅黑" panose="020B0503020204020204" pitchFamily="34" charset="-122"/>
              </a:rPr>
              <a:t>国外文献</a:t>
            </a:r>
          </a:p>
        </p:txBody>
      </p:sp>
      <p:sp>
        <p:nvSpPr>
          <p:cNvPr id="7" name="矩形 6"/>
          <p:cNvSpPr/>
          <p:nvPr/>
        </p:nvSpPr>
        <p:spPr>
          <a:xfrm>
            <a:off x="549192" y="2845019"/>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8" name="矩形 7"/>
          <p:cNvSpPr/>
          <p:nvPr/>
        </p:nvSpPr>
        <p:spPr>
          <a:xfrm>
            <a:off x="452940" y="3602755"/>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9" name="矩形 8"/>
          <p:cNvSpPr/>
          <p:nvPr/>
        </p:nvSpPr>
        <p:spPr>
          <a:xfrm>
            <a:off x="613360" y="4360490"/>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1" name="矩形 10"/>
          <p:cNvSpPr/>
          <p:nvPr/>
        </p:nvSpPr>
        <p:spPr>
          <a:xfrm>
            <a:off x="8419308" y="2845019"/>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2" name="矩形 11"/>
          <p:cNvSpPr/>
          <p:nvPr/>
        </p:nvSpPr>
        <p:spPr>
          <a:xfrm>
            <a:off x="8499518" y="3602755"/>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3" name="矩形 12"/>
          <p:cNvSpPr/>
          <p:nvPr/>
        </p:nvSpPr>
        <p:spPr>
          <a:xfrm>
            <a:off x="8387224" y="4360490"/>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4" name="文本框 13"/>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文献综述</a:t>
            </a:r>
          </a:p>
        </p:txBody>
      </p:sp>
      <p:sp>
        <p:nvSpPr>
          <p:cNvPr id="18" name="矩形 1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396934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0-#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0-#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0-#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P spid="6" grpId="0"/>
      <p:bldP spid="7" grpId="0"/>
      <p:bldP spid="8" grpId="0"/>
      <p:bldP spid="9"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05575" y="966325"/>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为世界各地的学术交流提供了便捷、高效的工具。不同学者之间的沟通交流愈发紧密，学者之间复杂的合作关系构成了一张巨大的学术网络，如何从这个网络中获取如研究团体等有价值的信息已经变成了现实的问题。</a:t>
            </a:r>
          </a:p>
        </p:txBody>
      </p:sp>
      <p:sp>
        <p:nvSpPr>
          <p:cNvPr id="7" name="PA_椭圆 6"/>
          <p:cNvSpPr/>
          <p:nvPr>
            <p:custDataLst>
              <p:tags r:id="rId2"/>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13011" y="3377188"/>
            <a:ext cx="3188607" cy="1981633"/>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基于</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作为存储工具，通过集成不同的图相关的算法，如中心度算法、相似度算法、社区搜索算法；提供一个针对学术网络的信息搜索检索平台。</a:t>
            </a:r>
          </a:p>
        </p:txBody>
      </p:sp>
      <p:sp>
        <p:nvSpPr>
          <p:cNvPr id="11" name="文本框 10"/>
          <p:cNvSpPr txBox="1"/>
          <p:nvPr/>
        </p:nvSpPr>
        <p:spPr>
          <a:xfrm>
            <a:off x="882665" y="2676081"/>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选题背景概述</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选题意义概述</a:t>
            </a:r>
          </a:p>
        </p:txBody>
      </p:sp>
      <p:sp>
        <p:nvSpPr>
          <p:cNvPr id="13" name="PA_椭圆 12"/>
          <p:cNvSpPr/>
          <p:nvPr>
            <p:custDataLst>
              <p:tags r:id="rId3"/>
            </p:custDataLst>
          </p:nvPr>
        </p:nvSpPr>
        <p:spPr>
          <a:xfrm>
            <a:off x="5286376" y="2547938"/>
            <a:ext cx="1546224" cy="1546224"/>
          </a:xfrm>
          <a:prstGeom prst="ellipse">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4"/>
            </p:custDataLst>
          </p:nvPr>
        </p:nvSpPr>
        <p:spPr>
          <a:xfrm>
            <a:off x="5390957" y="2644331"/>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5"/>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6"/>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7"/>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8"/>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9"/>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1" grpId="0"/>
      <p:bldP spid="12" grpId="0"/>
      <p:bldP spid="13" grpId="0" animBg="1"/>
      <p:bldP spid="14" grpId="0"/>
      <p:bldP spid="21" grpId="0" animBg="1"/>
      <p:bldP spid="26" grpId="0" animBg="1"/>
      <p:bldP spid="27"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 calcmode="lin" valueType="num">
                                      <p:cBhvr>
                                        <p:cTn id="14" dur="1000" fill="hold"/>
                                        <p:tgtEl>
                                          <p:spTgt spid="18"/>
                                        </p:tgtEl>
                                        <p:attrNameLst>
                                          <p:attrName>style.rotation</p:attrName>
                                        </p:attrNameLst>
                                      </p:cBhvr>
                                      <p:tavLst>
                                        <p:tav tm="0">
                                          <p:val>
                                            <p:fltVal val="90"/>
                                          </p:val>
                                        </p:tav>
                                        <p:tav tm="100000">
                                          <p:val>
                                            <p:fltVal val="0"/>
                                          </p:val>
                                        </p:tav>
                                      </p:tavLst>
                                    </p:anim>
                                    <p:animEffect transition="in" filter="fade">
                                      <p:cBhvr>
                                        <p:cTn id="15" dur="1000"/>
                                        <p:tgtEl>
                                          <p:spTgt spid="18"/>
                                        </p:tgtEl>
                                      </p:cBhvr>
                                    </p:animEffect>
                                  </p:childTnLst>
                                </p:cTn>
                              </p:par>
                              <p:par>
                                <p:cTn id="16" presetID="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anim calcmode="lin" valueType="num">
                                      <p:cBhvr>
                                        <p:cTn id="10" dur="500" fill="hold"/>
                                        <p:tgtEl>
                                          <p:spTgt spid="25"/>
                                        </p:tgtEl>
                                        <p:attrNameLst>
                                          <p:attrName>ppt_x</p:attrName>
                                        </p:attrNameLst>
                                      </p:cBhvr>
                                      <p:tavLst>
                                        <p:tav tm="0">
                                          <p:val>
                                            <p:fltVal val="0.5"/>
                                          </p:val>
                                        </p:tav>
                                        <p:tav tm="100000">
                                          <p:val>
                                            <p:strVal val="#ppt_x"/>
                                          </p:val>
                                        </p:tav>
                                      </p:tavLst>
                                    </p:anim>
                                    <p:anim calcmode="lin" valueType="num">
                                      <p:cBhvr>
                                        <p:cTn id="11" dur="500" fill="hold"/>
                                        <p:tgtEl>
                                          <p:spTgt spid="2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anim calcmode="lin" valueType="num">
                                      <p:cBhvr>
                                        <p:cTn id="17" dur="500" fill="hold"/>
                                        <p:tgtEl>
                                          <p:spTgt spid="26"/>
                                        </p:tgtEl>
                                        <p:attrNameLst>
                                          <p:attrName>ppt_x</p:attrName>
                                        </p:attrNameLst>
                                      </p:cBhvr>
                                      <p:tavLst>
                                        <p:tav tm="0">
                                          <p:val>
                                            <p:fltVal val="0.5"/>
                                          </p:val>
                                        </p:tav>
                                        <p:tav tm="100000">
                                          <p:val>
                                            <p:strVal val="#ppt_x"/>
                                          </p:val>
                                        </p:tav>
                                      </p:tavLst>
                                    </p:anim>
                                    <p:anim calcmode="lin" valueType="num">
                                      <p:cBhvr>
                                        <p:cTn id="18" dur="500" fill="hold"/>
                                        <p:tgtEl>
                                          <p:spTgt spid="2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anim calcmode="lin" valueType="num">
                                      <p:cBhvr>
                                        <p:cTn id="24" dur="500" fill="hold"/>
                                        <p:tgtEl>
                                          <p:spTgt spid="28"/>
                                        </p:tgtEl>
                                        <p:attrNameLst>
                                          <p:attrName>ppt_x</p:attrName>
                                        </p:attrNameLst>
                                      </p:cBhvr>
                                      <p:tavLst>
                                        <p:tav tm="0">
                                          <p:val>
                                            <p:fltVal val="0.5"/>
                                          </p:val>
                                        </p:tav>
                                        <p:tav tm="100000">
                                          <p:val>
                                            <p:strVal val="#ppt_x"/>
                                          </p:val>
                                        </p:tav>
                                      </p:tavLst>
                                    </p:anim>
                                    <p:anim calcmode="lin" valueType="num">
                                      <p:cBhvr>
                                        <p:cTn id="25" dur="500" fill="hold"/>
                                        <p:tgtEl>
                                          <p:spTgt spid="2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fltVal val="0.5"/>
                                          </p:val>
                                        </p:tav>
                                        <p:tav tm="100000">
                                          <p:val>
                                            <p:strVal val="#ppt_x"/>
                                          </p:val>
                                        </p:tav>
                                      </p:tavLst>
                                    </p:anim>
                                    <p:anim calcmode="lin" valueType="num">
                                      <p:cBhvr>
                                        <p:cTn id="39" dur="500" fill="hold"/>
                                        <p:tgtEl>
                                          <p:spTgt spid="3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anim calcmode="lin" valueType="num">
                                      <p:cBhvr>
                                        <p:cTn id="45" dur="500" fill="hold"/>
                                        <p:tgtEl>
                                          <p:spTgt spid="32"/>
                                        </p:tgtEl>
                                        <p:attrNameLst>
                                          <p:attrName>ppt_x</p:attrName>
                                        </p:attrNameLst>
                                      </p:cBhvr>
                                      <p:tavLst>
                                        <p:tav tm="0">
                                          <p:val>
                                            <p:fltVal val="0.5"/>
                                          </p:val>
                                        </p:tav>
                                        <p:tav tm="100000">
                                          <p:val>
                                            <p:strVal val="#ppt_x"/>
                                          </p:val>
                                        </p:tav>
                                      </p:tavLst>
                                    </p:anim>
                                    <p:anim calcmode="lin" valueType="num">
                                      <p:cBhvr>
                                        <p:cTn id="46" dur="500" fill="hold"/>
                                        <p:tgtEl>
                                          <p:spTgt spid="32"/>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anim calcmode="lin" valueType="num">
                                      <p:cBhvr>
                                        <p:cTn id="52" dur="500" fill="hold"/>
                                        <p:tgtEl>
                                          <p:spTgt spid="33"/>
                                        </p:tgtEl>
                                        <p:attrNameLst>
                                          <p:attrName>ppt_x</p:attrName>
                                        </p:attrNameLst>
                                      </p:cBhvr>
                                      <p:tavLst>
                                        <p:tav tm="0">
                                          <p:val>
                                            <p:fltVal val="0.5"/>
                                          </p:val>
                                        </p:tav>
                                        <p:tav tm="100000">
                                          <p:val>
                                            <p:strVal val="#ppt_x"/>
                                          </p:val>
                                        </p:tav>
                                      </p:tavLst>
                                    </p:anim>
                                    <p:anim calcmode="lin" valueType="num">
                                      <p:cBhvr>
                                        <p:cTn id="53" dur="500" fill="hold"/>
                                        <p:tgtEl>
                                          <p:spTgt spid="33"/>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fltVal val="0.5"/>
                                          </p:val>
                                        </p:tav>
                                        <p:tav tm="100000">
                                          <p:val>
                                            <p:strVal val="#ppt_x"/>
                                          </p:val>
                                        </p:tav>
                                      </p:tavLst>
                                    </p:anim>
                                    <p:anim calcmode="lin" valueType="num">
                                      <p:cBhvr>
                                        <p:cTn id="60" dur="500" fill="hold"/>
                                        <p:tgtEl>
                                          <p:spTgt spid="3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anim calcmode="lin" valueType="num">
                                      <p:cBhvr>
                                        <p:cTn id="73" dur="500" fill="hold"/>
                                        <p:tgtEl>
                                          <p:spTgt spid="36"/>
                                        </p:tgtEl>
                                        <p:attrNameLst>
                                          <p:attrName>ppt_x</p:attrName>
                                        </p:attrNameLst>
                                      </p:cBhvr>
                                      <p:tavLst>
                                        <p:tav tm="0">
                                          <p:val>
                                            <p:fltVal val="0.5"/>
                                          </p:val>
                                        </p:tav>
                                        <p:tav tm="100000">
                                          <p:val>
                                            <p:strVal val="#ppt_x"/>
                                          </p:val>
                                        </p:tav>
                                      </p:tavLst>
                                    </p:anim>
                                    <p:anim calcmode="lin" valueType="num">
                                      <p:cBhvr>
                                        <p:cTn id="74" dur="500" fill="hold"/>
                                        <p:tgtEl>
                                          <p:spTgt spid="36"/>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anim calcmode="lin" valueType="num">
                                      <p:cBhvr>
                                        <p:cTn id="80" dur="500" fill="hold"/>
                                        <p:tgtEl>
                                          <p:spTgt spid="38"/>
                                        </p:tgtEl>
                                        <p:attrNameLst>
                                          <p:attrName>ppt_x</p:attrName>
                                        </p:attrNameLst>
                                      </p:cBhvr>
                                      <p:tavLst>
                                        <p:tav tm="0">
                                          <p:val>
                                            <p:fltVal val="0.5"/>
                                          </p:val>
                                        </p:tav>
                                        <p:tav tm="100000">
                                          <p:val>
                                            <p:strVal val="#ppt_x"/>
                                          </p:val>
                                        </p:tav>
                                      </p:tavLst>
                                    </p:anim>
                                    <p:anim calcmode="lin" valueType="num">
                                      <p:cBhvr>
                                        <p:cTn id="81" dur="500" fill="hold"/>
                                        <p:tgtEl>
                                          <p:spTgt spid="38"/>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p:cTn id="84" dur="500" fill="hold"/>
                                        <p:tgtEl>
                                          <p:spTgt spid="39"/>
                                        </p:tgtEl>
                                        <p:attrNameLst>
                                          <p:attrName>ppt_w</p:attrName>
                                        </p:attrNameLst>
                                      </p:cBhvr>
                                      <p:tavLst>
                                        <p:tav tm="0">
                                          <p:val>
                                            <p:fltVal val="0"/>
                                          </p:val>
                                        </p:tav>
                                        <p:tav tm="100000">
                                          <p:val>
                                            <p:strVal val="#ppt_w"/>
                                          </p:val>
                                        </p:tav>
                                      </p:tavLst>
                                    </p:anim>
                                    <p:anim calcmode="lin" valueType="num">
                                      <p:cBhvr>
                                        <p:cTn id="85" dur="500" fill="hold"/>
                                        <p:tgtEl>
                                          <p:spTgt spid="39"/>
                                        </p:tgtEl>
                                        <p:attrNameLst>
                                          <p:attrName>ppt_h</p:attrName>
                                        </p:attrNameLst>
                                      </p:cBhvr>
                                      <p:tavLst>
                                        <p:tav tm="0">
                                          <p:val>
                                            <p:fltVal val="0"/>
                                          </p:val>
                                        </p:tav>
                                        <p:tav tm="100000">
                                          <p:val>
                                            <p:strVal val="#ppt_h"/>
                                          </p:val>
                                        </p:tav>
                                      </p:tavLst>
                                    </p:anim>
                                    <p:animEffect transition="in" filter="fade">
                                      <p:cBhvr>
                                        <p:cTn id="86" dur="500"/>
                                        <p:tgtEl>
                                          <p:spTgt spid="39"/>
                                        </p:tgtEl>
                                      </p:cBhvr>
                                    </p:animEffect>
                                    <p:anim calcmode="lin" valueType="num">
                                      <p:cBhvr>
                                        <p:cTn id="87" dur="500" fill="hold"/>
                                        <p:tgtEl>
                                          <p:spTgt spid="39"/>
                                        </p:tgtEl>
                                        <p:attrNameLst>
                                          <p:attrName>ppt_x</p:attrName>
                                        </p:attrNameLst>
                                      </p:cBhvr>
                                      <p:tavLst>
                                        <p:tav tm="0">
                                          <p:val>
                                            <p:fltVal val="0.5"/>
                                          </p:val>
                                        </p:tav>
                                        <p:tav tm="100000">
                                          <p:val>
                                            <p:strVal val="#ppt_x"/>
                                          </p:val>
                                        </p:tav>
                                      </p:tavLst>
                                    </p:anim>
                                    <p:anim calcmode="lin" valueType="num">
                                      <p:cBhvr>
                                        <p:cTn id="88" dur="500" fill="hold"/>
                                        <p:tgtEl>
                                          <p:spTgt spid="39"/>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p:cTn id="91" dur="500" fill="hold"/>
                                        <p:tgtEl>
                                          <p:spTgt spid="40"/>
                                        </p:tgtEl>
                                        <p:attrNameLst>
                                          <p:attrName>ppt_w</p:attrName>
                                        </p:attrNameLst>
                                      </p:cBhvr>
                                      <p:tavLst>
                                        <p:tav tm="0">
                                          <p:val>
                                            <p:fltVal val="0"/>
                                          </p:val>
                                        </p:tav>
                                        <p:tav tm="100000">
                                          <p:val>
                                            <p:strVal val="#ppt_w"/>
                                          </p:val>
                                        </p:tav>
                                      </p:tavLst>
                                    </p:anim>
                                    <p:anim calcmode="lin" valueType="num">
                                      <p:cBhvr>
                                        <p:cTn id="92" dur="500" fill="hold"/>
                                        <p:tgtEl>
                                          <p:spTgt spid="40"/>
                                        </p:tgtEl>
                                        <p:attrNameLst>
                                          <p:attrName>ppt_h</p:attrName>
                                        </p:attrNameLst>
                                      </p:cBhvr>
                                      <p:tavLst>
                                        <p:tav tm="0">
                                          <p:val>
                                            <p:fltVal val="0"/>
                                          </p:val>
                                        </p:tav>
                                        <p:tav tm="100000">
                                          <p:val>
                                            <p:strVal val="#ppt_h"/>
                                          </p:val>
                                        </p:tav>
                                      </p:tavLst>
                                    </p:anim>
                                    <p:animEffect transition="in" filter="fade">
                                      <p:cBhvr>
                                        <p:cTn id="93" dur="500"/>
                                        <p:tgtEl>
                                          <p:spTgt spid="40"/>
                                        </p:tgtEl>
                                      </p:cBhvr>
                                    </p:animEffect>
                                    <p:anim calcmode="lin" valueType="num">
                                      <p:cBhvr>
                                        <p:cTn id="94" dur="500" fill="hold"/>
                                        <p:tgtEl>
                                          <p:spTgt spid="40"/>
                                        </p:tgtEl>
                                        <p:attrNameLst>
                                          <p:attrName>ppt_x</p:attrName>
                                        </p:attrNameLst>
                                      </p:cBhvr>
                                      <p:tavLst>
                                        <p:tav tm="0">
                                          <p:val>
                                            <p:fltVal val="0.5"/>
                                          </p:val>
                                        </p:tav>
                                        <p:tav tm="100000">
                                          <p:val>
                                            <p:strVal val="#ppt_x"/>
                                          </p:val>
                                        </p:tav>
                                      </p:tavLst>
                                    </p:anim>
                                    <p:anim calcmode="lin" valueType="num">
                                      <p:cBhvr>
                                        <p:cTn id="95" dur="500" fill="hold"/>
                                        <p:tgtEl>
                                          <p:spTgt spid="40"/>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fltVal val="0"/>
                                          </p:val>
                                        </p:tav>
                                        <p:tav tm="100000">
                                          <p:val>
                                            <p:strVal val="#ppt_h"/>
                                          </p:val>
                                        </p:tav>
                                      </p:tavLst>
                                    </p:anim>
                                    <p:animEffect transition="in" filter="fade">
                                      <p:cBhvr>
                                        <p:cTn id="100" dur="500"/>
                                        <p:tgtEl>
                                          <p:spTgt spid="41"/>
                                        </p:tgtEl>
                                      </p:cBhvr>
                                    </p:animEffect>
                                    <p:anim calcmode="lin" valueType="num">
                                      <p:cBhvr>
                                        <p:cTn id="101" dur="500" fill="hold"/>
                                        <p:tgtEl>
                                          <p:spTgt spid="41"/>
                                        </p:tgtEl>
                                        <p:attrNameLst>
                                          <p:attrName>ppt_x</p:attrName>
                                        </p:attrNameLst>
                                      </p:cBhvr>
                                      <p:tavLst>
                                        <p:tav tm="0">
                                          <p:val>
                                            <p:fltVal val="0.5"/>
                                          </p:val>
                                        </p:tav>
                                        <p:tav tm="100000">
                                          <p:val>
                                            <p:strVal val="#ppt_x"/>
                                          </p:val>
                                        </p:tav>
                                      </p:tavLst>
                                    </p:anim>
                                    <p:anim calcmode="lin" valueType="num">
                                      <p:cBhvr>
                                        <p:cTn id="102" dur="500" fill="hold"/>
                                        <p:tgtEl>
                                          <p:spTgt spid="41"/>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p:cTn id="105" dur="500" fill="hold"/>
                                        <p:tgtEl>
                                          <p:spTgt spid="42"/>
                                        </p:tgtEl>
                                        <p:attrNameLst>
                                          <p:attrName>ppt_w</p:attrName>
                                        </p:attrNameLst>
                                      </p:cBhvr>
                                      <p:tavLst>
                                        <p:tav tm="0">
                                          <p:val>
                                            <p:fltVal val="0"/>
                                          </p:val>
                                        </p:tav>
                                        <p:tav tm="100000">
                                          <p:val>
                                            <p:strVal val="#ppt_w"/>
                                          </p:val>
                                        </p:tav>
                                      </p:tavLst>
                                    </p:anim>
                                    <p:anim calcmode="lin" valueType="num">
                                      <p:cBhvr>
                                        <p:cTn id="106" dur="500" fill="hold"/>
                                        <p:tgtEl>
                                          <p:spTgt spid="42"/>
                                        </p:tgtEl>
                                        <p:attrNameLst>
                                          <p:attrName>ppt_h</p:attrName>
                                        </p:attrNameLst>
                                      </p:cBhvr>
                                      <p:tavLst>
                                        <p:tav tm="0">
                                          <p:val>
                                            <p:fltVal val="0"/>
                                          </p:val>
                                        </p:tav>
                                        <p:tav tm="100000">
                                          <p:val>
                                            <p:strVal val="#ppt_h"/>
                                          </p:val>
                                        </p:tav>
                                      </p:tavLst>
                                    </p:anim>
                                    <p:animEffect transition="in" filter="fade">
                                      <p:cBhvr>
                                        <p:cTn id="107" dur="500"/>
                                        <p:tgtEl>
                                          <p:spTgt spid="42"/>
                                        </p:tgtEl>
                                      </p:cBhvr>
                                    </p:animEffect>
                                    <p:anim calcmode="lin" valueType="num">
                                      <p:cBhvr>
                                        <p:cTn id="108" dur="500" fill="hold"/>
                                        <p:tgtEl>
                                          <p:spTgt spid="42"/>
                                        </p:tgtEl>
                                        <p:attrNameLst>
                                          <p:attrName>ppt_x</p:attrName>
                                        </p:attrNameLst>
                                      </p:cBhvr>
                                      <p:tavLst>
                                        <p:tav tm="0">
                                          <p:val>
                                            <p:fltVal val="0.5"/>
                                          </p:val>
                                        </p:tav>
                                        <p:tav tm="100000">
                                          <p:val>
                                            <p:strVal val="#ppt_x"/>
                                          </p:val>
                                        </p:tav>
                                      </p:tavLst>
                                    </p:anim>
                                    <p:anim calcmode="lin" valueType="num">
                                      <p:cBhvr>
                                        <p:cTn id="109" dur="500" fill="hold"/>
                                        <p:tgtEl>
                                          <p:spTgt spid="42"/>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p:cTn id="112" dur="500" fill="hold"/>
                                        <p:tgtEl>
                                          <p:spTgt spid="43"/>
                                        </p:tgtEl>
                                        <p:attrNameLst>
                                          <p:attrName>ppt_w</p:attrName>
                                        </p:attrNameLst>
                                      </p:cBhvr>
                                      <p:tavLst>
                                        <p:tav tm="0">
                                          <p:val>
                                            <p:fltVal val="0"/>
                                          </p:val>
                                        </p:tav>
                                        <p:tav tm="100000">
                                          <p:val>
                                            <p:strVal val="#ppt_w"/>
                                          </p:val>
                                        </p:tav>
                                      </p:tavLst>
                                    </p:anim>
                                    <p:anim calcmode="lin" valueType="num">
                                      <p:cBhvr>
                                        <p:cTn id="113" dur="500" fill="hold"/>
                                        <p:tgtEl>
                                          <p:spTgt spid="43"/>
                                        </p:tgtEl>
                                        <p:attrNameLst>
                                          <p:attrName>ppt_h</p:attrName>
                                        </p:attrNameLst>
                                      </p:cBhvr>
                                      <p:tavLst>
                                        <p:tav tm="0">
                                          <p:val>
                                            <p:fltVal val="0"/>
                                          </p:val>
                                        </p:tav>
                                        <p:tav tm="100000">
                                          <p:val>
                                            <p:strVal val="#ppt_h"/>
                                          </p:val>
                                        </p:tav>
                                      </p:tavLst>
                                    </p:anim>
                                    <p:animEffect transition="in" filter="fade">
                                      <p:cBhvr>
                                        <p:cTn id="114" dur="500"/>
                                        <p:tgtEl>
                                          <p:spTgt spid="43"/>
                                        </p:tgtEl>
                                      </p:cBhvr>
                                    </p:animEffect>
                                    <p:anim calcmode="lin" valueType="num">
                                      <p:cBhvr>
                                        <p:cTn id="115" dur="500" fill="hold"/>
                                        <p:tgtEl>
                                          <p:spTgt spid="43"/>
                                        </p:tgtEl>
                                        <p:attrNameLst>
                                          <p:attrName>ppt_x</p:attrName>
                                        </p:attrNameLst>
                                      </p:cBhvr>
                                      <p:tavLst>
                                        <p:tav tm="0">
                                          <p:val>
                                            <p:fltVal val="0.5"/>
                                          </p:val>
                                        </p:tav>
                                        <p:tav tm="100000">
                                          <p:val>
                                            <p:strVal val="#ppt_x"/>
                                          </p:val>
                                        </p:tav>
                                      </p:tavLst>
                                    </p:anim>
                                    <p:anim calcmode="lin" valueType="num">
                                      <p:cBhvr>
                                        <p:cTn id="116" dur="500" fill="hold"/>
                                        <p:tgtEl>
                                          <p:spTgt spid="43"/>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500" fill="hold"/>
                                        <p:tgtEl>
                                          <p:spTgt spid="44"/>
                                        </p:tgtEl>
                                        <p:attrNameLst>
                                          <p:attrName>ppt_w</p:attrName>
                                        </p:attrNameLst>
                                      </p:cBhvr>
                                      <p:tavLst>
                                        <p:tav tm="0">
                                          <p:val>
                                            <p:fltVal val="0"/>
                                          </p:val>
                                        </p:tav>
                                        <p:tav tm="100000">
                                          <p:val>
                                            <p:strVal val="#ppt_w"/>
                                          </p:val>
                                        </p:tav>
                                      </p:tavLst>
                                    </p:anim>
                                    <p:anim calcmode="lin" valueType="num">
                                      <p:cBhvr>
                                        <p:cTn id="120" dur="500" fill="hold"/>
                                        <p:tgtEl>
                                          <p:spTgt spid="44"/>
                                        </p:tgtEl>
                                        <p:attrNameLst>
                                          <p:attrName>ppt_h</p:attrName>
                                        </p:attrNameLst>
                                      </p:cBhvr>
                                      <p:tavLst>
                                        <p:tav tm="0">
                                          <p:val>
                                            <p:fltVal val="0"/>
                                          </p:val>
                                        </p:tav>
                                        <p:tav tm="100000">
                                          <p:val>
                                            <p:strVal val="#ppt_h"/>
                                          </p:val>
                                        </p:tav>
                                      </p:tavLst>
                                    </p:anim>
                                    <p:animEffect transition="in" filter="fade">
                                      <p:cBhvr>
                                        <p:cTn id="121" dur="500"/>
                                        <p:tgtEl>
                                          <p:spTgt spid="44"/>
                                        </p:tgtEl>
                                      </p:cBhvr>
                                    </p:animEffect>
                                    <p:anim calcmode="lin" valueType="num">
                                      <p:cBhvr>
                                        <p:cTn id="122" dur="500" fill="hold"/>
                                        <p:tgtEl>
                                          <p:spTgt spid="44"/>
                                        </p:tgtEl>
                                        <p:attrNameLst>
                                          <p:attrName>ppt_x</p:attrName>
                                        </p:attrNameLst>
                                      </p:cBhvr>
                                      <p:tavLst>
                                        <p:tav tm="0">
                                          <p:val>
                                            <p:fltVal val="0.5"/>
                                          </p:val>
                                        </p:tav>
                                        <p:tav tm="100000">
                                          <p:val>
                                            <p:strVal val="#ppt_x"/>
                                          </p:val>
                                        </p:tav>
                                      </p:tavLst>
                                    </p:anim>
                                    <p:anim calcmode="lin" valueType="num">
                                      <p:cBhvr>
                                        <p:cTn id="123" dur="500" fill="hold"/>
                                        <p:tgtEl>
                                          <p:spTgt spid="44"/>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 calcmode="lin" valueType="num">
                                      <p:cBhvr>
                                        <p:cTn id="126" dur="500" fill="hold"/>
                                        <p:tgtEl>
                                          <p:spTgt spid="45"/>
                                        </p:tgtEl>
                                        <p:attrNameLst>
                                          <p:attrName>ppt_w</p:attrName>
                                        </p:attrNameLst>
                                      </p:cBhvr>
                                      <p:tavLst>
                                        <p:tav tm="0">
                                          <p:val>
                                            <p:fltVal val="0"/>
                                          </p:val>
                                        </p:tav>
                                        <p:tav tm="100000">
                                          <p:val>
                                            <p:strVal val="#ppt_w"/>
                                          </p:val>
                                        </p:tav>
                                      </p:tavLst>
                                    </p:anim>
                                    <p:anim calcmode="lin" valueType="num">
                                      <p:cBhvr>
                                        <p:cTn id="127" dur="500" fill="hold"/>
                                        <p:tgtEl>
                                          <p:spTgt spid="45"/>
                                        </p:tgtEl>
                                        <p:attrNameLst>
                                          <p:attrName>ppt_h</p:attrName>
                                        </p:attrNameLst>
                                      </p:cBhvr>
                                      <p:tavLst>
                                        <p:tav tm="0">
                                          <p:val>
                                            <p:fltVal val="0"/>
                                          </p:val>
                                        </p:tav>
                                        <p:tav tm="100000">
                                          <p:val>
                                            <p:strVal val="#ppt_h"/>
                                          </p:val>
                                        </p:tav>
                                      </p:tavLst>
                                    </p:anim>
                                    <p:animEffect transition="in" filter="fade">
                                      <p:cBhvr>
                                        <p:cTn id="128" dur="500"/>
                                        <p:tgtEl>
                                          <p:spTgt spid="45"/>
                                        </p:tgtEl>
                                      </p:cBhvr>
                                    </p:animEffect>
                                    <p:anim calcmode="lin" valueType="num">
                                      <p:cBhvr>
                                        <p:cTn id="129" dur="500" fill="hold"/>
                                        <p:tgtEl>
                                          <p:spTgt spid="45"/>
                                        </p:tgtEl>
                                        <p:attrNameLst>
                                          <p:attrName>ppt_x</p:attrName>
                                        </p:attrNameLst>
                                      </p:cBhvr>
                                      <p:tavLst>
                                        <p:tav tm="0">
                                          <p:val>
                                            <p:fltVal val="0.5"/>
                                          </p:val>
                                        </p:tav>
                                        <p:tav tm="100000">
                                          <p:val>
                                            <p:strVal val="#ppt_x"/>
                                          </p:val>
                                        </p:tav>
                                      </p:tavLst>
                                    </p:anim>
                                    <p:anim calcmode="lin" valueType="num">
                                      <p:cBhvr>
                                        <p:cTn id="130" dur="500" fill="hold"/>
                                        <p:tgtEl>
                                          <p:spTgt spid="45"/>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 calcmode="lin" valueType="num">
                                      <p:cBhvr>
                                        <p:cTn id="133" dur="500" fill="hold"/>
                                        <p:tgtEl>
                                          <p:spTgt spid="46"/>
                                        </p:tgtEl>
                                        <p:attrNameLst>
                                          <p:attrName>ppt_w</p:attrName>
                                        </p:attrNameLst>
                                      </p:cBhvr>
                                      <p:tavLst>
                                        <p:tav tm="0">
                                          <p:val>
                                            <p:fltVal val="0"/>
                                          </p:val>
                                        </p:tav>
                                        <p:tav tm="100000">
                                          <p:val>
                                            <p:strVal val="#ppt_w"/>
                                          </p:val>
                                        </p:tav>
                                      </p:tavLst>
                                    </p:anim>
                                    <p:anim calcmode="lin" valueType="num">
                                      <p:cBhvr>
                                        <p:cTn id="134" dur="500" fill="hold"/>
                                        <p:tgtEl>
                                          <p:spTgt spid="46"/>
                                        </p:tgtEl>
                                        <p:attrNameLst>
                                          <p:attrName>ppt_h</p:attrName>
                                        </p:attrNameLst>
                                      </p:cBhvr>
                                      <p:tavLst>
                                        <p:tav tm="0">
                                          <p:val>
                                            <p:fltVal val="0"/>
                                          </p:val>
                                        </p:tav>
                                        <p:tav tm="100000">
                                          <p:val>
                                            <p:strVal val="#ppt_h"/>
                                          </p:val>
                                        </p:tav>
                                      </p:tavLst>
                                    </p:anim>
                                    <p:animEffect transition="in" filter="fade">
                                      <p:cBhvr>
                                        <p:cTn id="135" dur="500"/>
                                        <p:tgtEl>
                                          <p:spTgt spid="46"/>
                                        </p:tgtEl>
                                      </p:cBhvr>
                                    </p:animEffect>
                                    <p:anim calcmode="lin" valueType="num">
                                      <p:cBhvr>
                                        <p:cTn id="136" dur="500" fill="hold"/>
                                        <p:tgtEl>
                                          <p:spTgt spid="46"/>
                                        </p:tgtEl>
                                        <p:attrNameLst>
                                          <p:attrName>ppt_x</p:attrName>
                                        </p:attrNameLst>
                                      </p:cBhvr>
                                      <p:tavLst>
                                        <p:tav tm="0">
                                          <p:val>
                                            <p:fltVal val="0.5"/>
                                          </p:val>
                                        </p:tav>
                                        <p:tav tm="100000">
                                          <p:val>
                                            <p:strVal val="#ppt_x"/>
                                          </p:val>
                                        </p:tav>
                                      </p:tavLst>
                                    </p:anim>
                                    <p:anim calcmode="lin" valueType="num">
                                      <p:cBhvr>
                                        <p:cTn id="137" dur="500" fill="hold"/>
                                        <p:tgtEl>
                                          <p:spTgt spid="46"/>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47"/>
                                        </p:tgtEl>
                                        <p:attrNameLst>
                                          <p:attrName>style.visibility</p:attrName>
                                        </p:attrNameLst>
                                      </p:cBhvr>
                                      <p:to>
                                        <p:strVal val="visible"/>
                                      </p:to>
                                    </p:set>
                                    <p:anim calcmode="lin" valueType="num">
                                      <p:cBhvr>
                                        <p:cTn id="140" dur="500" fill="hold"/>
                                        <p:tgtEl>
                                          <p:spTgt spid="47"/>
                                        </p:tgtEl>
                                        <p:attrNameLst>
                                          <p:attrName>ppt_w</p:attrName>
                                        </p:attrNameLst>
                                      </p:cBhvr>
                                      <p:tavLst>
                                        <p:tav tm="0">
                                          <p:val>
                                            <p:fltVal val="0"/>
                                          </p:val>
                                        </p:tav>
                                        <p:tav tm="100000">
                                          <p:val>
                                            <p:strVal val="#ppt_w"/>
                                          </p:val>
                                        </p:tav>
                                      </p:tavLst>
                                    </p:anim>
                                    <p:anim calcmode="lin" valueType="num">
                                      <p:cBhvr>
                                        <p:cTn id="141" dur="500" fill="hold"/>
                                        <p:tgtEl>
                                          <p:spTgt spid="47"/>
                                        </p:tgtEl>
                                        <p:attrNameLst>
                                          <p:attrName>ppt_h</p:attrName>
                                        </p:attrNameLst>
                                      </p:cBhvr>
                                      <p:tavLst>
                                        <p:tav tm="0">
                                          <p:val>
                                            <p:fltVal val="0"/>
                                          </p:val>
                                        </p:tav>
                                        <p:tav tm="100000">
                                          <p:val>
                                            <p:strVal val="#ppt_h"/>
                                          </p:val>
                                        </p:tav>
                                      </p:tavLst>
                                    </p:anim>
                                    <p:animEffect transition="in" filter="fade">
                                      <p:cBhvr>
                                        <p:cTn id="142" dur="500"/>
                                        <p:tgtEl>
                                          <p:spTgt spid="47"/>
                                        </p:tgtEl>
                                      </p:cBhvr>
                                    </p:animEffect>
                                    <p:anim calcmode="lin" valueType="num">
                                      <p:cBhvr>
                                        <p:cTn id="143" dur="500" fill="hold"/>
                                        <p:tgtEl>
                                          <p:spTgt spid="47"/>
                                        </p:tgtEl>
                                        <p:attrNameLst>
                                          <p:attrName>ppt_x</p:attrName>
                                        </p:attrNameLst>
                                      </p:cBhvr>
                                      <p:tavLst>
                                        <p:tav tm="0">
                                          <p:val>
                                            <p:fltVal val="0.5"/>
                                          </p:val>
                                        </p:tav>
                                        <p:tav tm="100000">
                                          <p:val>
                                            <p:strVal val="#ppt_x"/>
                                          </p:val>
                                        </p:tav>
                                      </p:tavLst>
                                    </p:anim>
                                    <p:anim calcmode="lin" valueType="num">
                                      <p:cBhvr>
                                        <p:cTn id="144" dur="500" fill="hold"/>
                                        <p:tgtEl>
                                          <p:spTgt spid="47"/>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48"/>
                                        </p:tgtEl>
                                        <p:attrNameLst>
                                          <p:attrName>style.visibility</p:attrName>
                                        </p:attrNameLst>
                                      </p:cBhvr>
                                      <p:to>
                                        <p:strVal val="visible"/>
                                      </p:to>
                                    </p:set>
                                    <p:anim calcmode="lin" valueType="num">
                                      <p:cBhvr>
                                        <p:cTn id="147" dur="500" fill="hold"/>
                                        <p:tgtEl>
                                          <p:spTgt spid="48"/>
                                        </p:tgtEl>
                                        <p:attrNameLst>
                                          <p:attrName>ppt_w</p:attrName>
                                        </p:attrNameLst>
                                      </p:cBhvr>
                                      <p:tavLst>
                                        <p:tav tm="0">
                                          <p:val>
                                            <p:fltVal val="0"/>
                                          </p:val>
                                        </p:tav>
                                        <p:tav tm="100000">
                                          <p:val>
                                            <p:strVal val="#ppt_w"/>
                                          </p:val>
                                        </p:tav>
                                      </p:tavLst>
                                    </p:anim>
                                    <p:anim calcmode="lin" valueType="num">
                                      <p:cBhvr>
                                        <p:cTn id="148" dur="500" fill="hold"/>
                                        <p:tgtEl>
                                          <p:spTgt spid="48"/>
                                        </p:tgtEl>
                                        <p:attrNameLst>
                                          <p:attrName>ppt_h</p:attrName>
                                        </p:attrNameLst>
                                      </p:cBhvr>
                                      <p:tavLst>
                                        <p:tav tm="0">
                                          <p:val>
                                            <p:fltVal val="0"/>
                                          </p:val>
                                        </p:tav>
                                        <p:tav tm="100000">
                                          <p:val>
                                            <p:strVal val="#ppt_h"/>
                                          </p:val>
                                        </p:tav>
                                      </p:tavLst>
                                    </p:anim>
                                    <p:animEffect transition="in" filter="fade">
                                      <p:cBhvr>
                                        <p:cTn id="149" dur="500"/>
                                        <p:tgtEl>
                                          <p:spTgt spid="48"/>
                                        </p:tgtEl>
                                      </p:cBhvr>
                                    </p:animEffect>
                                    <p:anim calcmode="lin" valueType="num">
                                      <p:cBhvr>
                                        <p:cTn id="150" dur="500" fill="hold"/>
                                        <p:tgtEl>
                                          <p:spTgt spid="48"/>
                                        </p:tgtEl>
                                        <p:attrNameLst>
                                          <p:attrName>ppt_x</p:attrName>
                                        </p:attrNameLst>
                                      </p:cBhvr>
                                      <p:tavLst>
                                        <p:tav tm="0">
                                          <p:val>
                                            <p:fltVal val="0.5"/>
                                          </p:val>
                                        </p:tav>
                                        <p:tav tm="100000">
                                          <p:val>
                                            <p:strVal val="#ppt_x"/>
                                          </p:val>
                                        </p:tav>
                                      </p:tavLst>
                                    </p:anim>
                                    <p:anim calcmode="lin" valueType="num">
                                      <p:cBhvr>
                                        <p:cTn id="151" dur="500" fill="hold"/>
                                        <p:tgtEl>
                                          <p:spTgt spid="48"/>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p:stCondLst>
                                    <p:cond delay="0"/>
                                  </p:stCondLst>
                                  <p:childTnLst>
                                    <p:set>
                                      <p:cBhvr>
                                        <p:cTn id="153" dur="1" fill="hold">
                                          <p:stCondLst>
                                            <p:cond delay="0"/>
                                          </p:stCondLst>
                                        </p:cTn>
                                        <p:tgtEl>
                                          <p:spTgt spid="49"/>
                                        </p:tgtEl>
                                        <p:attrNameLst>
                                          <p:attrName>style.visibility</p:attrName>
                                        </p:attrNameLst>
                                      </p:cBhvr>
                                      <p:to>
                                        <p:strVal val="visible"/>
                                      </p:to>
                                    </p:set>
                                    <p:anim calcmode="lin" valueType="num">
                                      <p:cBhvr>
                                        <p:cTn id="154" dur="500" fill="hold"/>
                                        <p:tgtEl>
                                          <p:spTgt spid="49"/>
                                        </p:tgtEl>
                                        <p:attrNameLst>
                                          <p:attrName>ppt_w</p:attrName>
                                        </p:attrNameLst>
                                      </p:cBhvr>
                                      <p:tavLst>
                                        <p:tav tm="0">
                                          <p:val>
                                            <p:fltVal val="0"/>
                                          </p:val>
                                        </p:tav>
                                        <p:tav tm="100000">
                                          <p:val>
                                            <p:strVal val="#ppt_w"/>
                                          </p:val>
                                        </p:tav>
                                      </p:tavLst>
                                    </p:anim>
                                    <p:anim calcmode="lin" valueType="num">
                                      <p:cBhvr>
                                        <p:cTn id="155" dur="500" fill="hold"/>
                                        <p:tgtEl>
                                          <p:spTgt spid="49"/>
                                        </p:tgtEl>
                                        <p:attrNameLst>
                                          <p:attrName>ppt_h</p:attrName>
                                        </p:attrNameLst>
                                      </p:cBhvr>
                                      <p:tavLst>
                                        <p:tav tm="0">
                                          <p:val>
                                            <p:fltVal val="0"/>
                                          </p:val>
                                        </p:tav>
                                        <p:tav tm="100000">
                                          <p:val>
                                            <p:strVal val="#ppt_h"/>
                                          </p:val>
                                        </p:tav>
                                      </p:tavLst>
                                    </p:anim>
                                    <p:animEffect transition="in" filter="fade">
                                      <p:cBhvr>
                                        <p:cTn id="156" dur="500"/>
                                        <p:tgtEl>
                                          <p:spTgt spid="49"/>
                                        </p:tgtEl>
                                      </p:cBhvr>
                                    </p:animEffect>
                                    <p:anim calcmode="lin" valueType="num">
                                      <p:cBhvr>
                                        <p:cTn id="157" dur="500" fill="hold"/>
                                        <p:tgtEl>
                                          <p:spTgt spid="49"/>
                                        </p:tgtEl>
                                        <p:attrNameLst>
                                          <p:attrName>ppt_x</p:attrName>
                                        </p:attrNameLst>
                                      </p:cBhvr>
                                      <p:tavLst>
                                        <p:tav tm="0">
                                          <p:val>
                                            <p:fltVal val="0.5"/>
                                          </p:val>
                                        </p:tav>
                                        <p:tav tm="100000">
                                          <p:val>
                                            <p:strVal val="#ppt_x"/>
                                          </p:val>
                                        </p:tav>
                                      </p:tavLst>
                                    </p:anim>
                                    <p:anim calcmode="lin" valueType="num">
                                      <p:cBhvr>
                                        <p:cTn id="158" dur="500" fill="hold"/>
                                        <p:tgtEl>
                                          <p:spTgt spid="49"/>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52"/>
                                        </p:tgtEl>
                                        <p:attrNameLst>
                                          <p:attrName>style.visibility</p:attrName>
                                        </p:attrNameLst>
                                      </p:cBhvr>
                                      <p:to>
                                        <p:strVal val="visible"/>
                                      </p:to>
                                    </p:set>
                                    <p:anim calcmode="lin" valueType="num">
                                      <p:cBhvr>
                                        <p:cTn id="161" dur="500" fill="hold"/>
                                        <p:tgtEl>
                                          <p:spTgt spid="52"/>
                                        </p:tgtEl>
                                        <p:attrNameLst>
                                          <p:attrName>ppt_w</p:attrName>
                                        </p:attrNameLst>
                                      </p:cBhvr>
                                      <p:tavLst>
                                        <p:tav tm="0">
                                          <p:val>
                                            <p:fltVal val="0"/>
                                          </p:val>
                                        </p:tav>
                                        <p:tav tm="100000">
                                          <p:val>
                                            <p:strVal val="#ppt_w"/>
                                          </p:val>
                                        </p:tav>
                                      </p:tavLst>
                                    </p:anim>
                                    <p:anim calcmode="lin" valueType="num">
                                      <p:cBhvr>
                                        <p:cTn id="162" dur="500" fill="hold"/>
                                        <p:tgtEl>
                                          <p:spTgt spid="52"/>
                                        </p:tgtEl>
                                        <p:attrNameLst>
                                          <p:attrName>ppt_h</p:attrName>
                                        </p:attrNameLst>
                                      </p:cBhvr>
                                      <p:tavLst>
                                        <p:tav tm="0">
                                          <p:val>
                                            <p:fltVal val="0"/>
                                          </p:val>
                                        </p:tav>
                                        <p:tav tm="100000">
                                          <p:val>
                                            <p:strVal val="#ppt_h"/>
                                          </p:val>
                                        </p:tav>
                                      </p:tavLst>
                                    </p:anim>
                                    <p:animEffect transition="in" filter="fade">
                                      <p:cBhvr>
                                        <p:cTn id="163" dur="500"/>
                                        <p:tgtEl>
                                          <p:spTgt spid="52"/>
                                        </p:tgtEl>
                                      </p:cBhvr>
                                    </p:animEffect>
                                    <p:anim calcmode="lin" valueType="num">
                                      <p:cBhvr>
                                        <p:cTn id="164" dur="500" fill="hold"/>
                                        <p:tgtEl>
                                          <p:spTgt spid="52"/>
                                        </p:tgtEl>
                                        <p:attrNameLst>
                                          <p:attrName>ppt_x</p:attrName>
                                        </p:attrNameLst>
                                      </p:cBhvr>
                                      <p:tavLst>
                                        <p:tav tm="0">
                                          <p:val>
                                            <p:fltVal val="0.5"/>
                                          </p:val>
                                        </p:tav>
                                        <p:tav tm="100000">
                                          <p:val>
                                            <p:strVal val="#ppt_x"/>
                                          </p:val>
                                        </p:tav>
                                      </p:tavLst>
                                    </p:anim>
                                    <p:anim calcmode="lin" valueType="num">
                                      <p:cBhvr>
                                        <p:cTn id="165" dur="500" fill="hold"/>
                                        <p:tgtEl>
                                          <p:spTgt spid="52"/>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53"/>
                                        </p:tgtEl>
                                        <p:attrNameLst>
                                          <p:attrName>style.visibility</p:attrName>
                                        </p:attrNameLst>
                                      </p:cBhvr>
                                      <p:to>
                                        <p:strVal val="visible"/>
                                      </p:to>
                                    </p:set>
                                    <p:anim calcmode="lin" valueType="num">
                                      <p:cBhvr>
                                        <p:cTn id="168" dur="500" fill="hold"/>
                                        <p:tgtEl>
                                          <p:spTgt spid="53"/>
                                        </p:tgtEl>
                                        <p:attrNameLst>
                                          <p:attrName>ppt_w</p:attrName>
                                        </p:attrNameLst>
                                      </p:cBhvr>
                                      <p:tavLst>
                                        <p:tav tm="0">
                                          <p:val>
                                            <p:fltVal val="0"/>
                                          </p:val>
                                        </p:tav>
                                        <p:tav tm="100000">
                                          <p:val>
                                            <p:strVal val="#ppt_w"/>
                                          </p:val>
                                        </p:tav>
                                      </p:tavLst>
                                    </p:anim>
                                    <p:anim calcmode="lin" valueType="num">
                                      <p:cBhvr>
                                        <p:cTn id="169" dur="500" fill="hold"/>
                                        <p:tgtEl>
                                          <p:spTgt spid="53"/>
                                        </p:tgtEl>
                                        <p:attrNameLst>
                                          <p:attrName>ppt_h</p:attrName>
                                        </p:attrNameLst>
                                      </p:cBhvr>
                                      <p:tavLst>
                                        <p:tav tm="0">
                                          <p:val>
                                            <p:fltVal val="0"/>
                                          </p:val>
                                        </p:tav>
                                        <p:tav tm="100000">
                                          <p:val>
                                            <p:strVal val="#ppt_h"/>
                                          </p:val>
                                        </p:tav>
                                      </p:tavLst>
                                    </p:anim>
                                    <p:animEffect transition="in" filter="fade">
                                      <p:cBhvr>
                                        <p:cTn id="170" dur="500"/>
                                        <p:tgtEl>
                                          <p:spTgt spid="53"/>
                                        </p:tgtEl>
                                      </p:cBhvr>
                                    </p:animEffect>
                                    <p:anim calcmode="lin" valueType="num">
                                      <p:cBhvr>
                                        <p:cTn id="171" dur="500" fill="hold"/>
                                        <p:tgtEl>
                                          <p:spTgt spid="53"/>
                                        </p:tgtEl>
                                        <p:attrNameLst>
                                          <p:attrName>ppt_x</p:attrName>
                                        </p:attrNameLst>
                                      </p:cBhvr>
                                      <p:tavLst>
                                        <p:tav tm="0">
                                          <p:val>
                                            <p:fltVal val="0.5"/>
                                          </p:val>
                                        </p:tav>
                                        <p:tav tm="100000">
                                          <p:val>
                                            <p:strVal val="#ppt_x"/>
                                          </p:val>
                                        </p:tav>
                                      </p:tavLst>
                                    </p:anim>
                                    <p:anim calcmode="lin" valueType="num">
                                      <p:cBhvr>
                                        <p:cTn id="172" dur="500" fill="hold"/>
                                        <p:tgtEl>
                                          <p:spTgt spid="53"/>
                                        </p:tgtEl>
                                        <p:attrNameLst>
                                          <p:attrName>ppt_y</p:attrName>
                                        </p:attrNameLst>
                                      </p:cBhvr>
                                      <p:tavLst>
                                        <p:tav tm="0">
                                          <p:val>
                                            <p:fltVal val="0.5"/>
                                          </p:val>
                                        </p:tav>
                                        <p:tav tm="100000">
                                          <p:val>
                                            <p:strVal val="#ppt_y"/>
                                          </p:val>
                                        </p:tav>
                                      </p:tavLst>
                                    </p:anim>
                                  </p:childTnLst>
                                </p:cTn>
                              </p:par>
                              <p:par>
                                <p:cTn id="173" presetID="10" presetClass="entr" presetSubtype="0"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Effect transition="in" filter="fade">
                                      <p:cBhvr>
                                        <p:cTn id="175" dur="500"/>
                                        <p:tgtEl>
                                          <p:spTgt spid="19"/>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1"/>
                                        </p:tgtEl>
                                        <p:attrNameLst>
                                          <p:attrName>style.visibility</p:attrName>
                                        </p:attrNameLst>
                                      </p:cBhvr>
                                      <p:to>
                                        <p:strVal val="visible"/>
                                      </p:to>
                                    </p:set>
                                    <p:animEffect transition="in" filter="fade">
                                      <p:cBhvr>
                                        <p:cTn id="180" dur="500"/>
                                        <p:tgtEl>
                                          <p:spTgt spid="2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
                                        </p:tgtEl>
                                        <p:attrNameLst>
                                          <p:attrName>style.visibility</p:attrName>
                                        </p:attrNameLst>
                                      </p:cBhvr>
                                      <p:to>
                                        <p:strVal val="visible"/>
                                      </p:to>
                                    </p:set>
                                    <p:animEffect transition="in" filter="fade">
                                      <p:cBhvr>
                                        <p:cTn id="183" dur="500"/>
                                        <p:tgtEl>
                                          <p:spTgt spid="4"/>
                                        </p:tgtEl>
                                      </p:cBhvr>
                                    </p:animEffect>
                                  </p:childTnLst>
                                </p:cTn>
                              </p:par>
                              <p:par>
                                <p:cTn id="184" presetID="10" presetClass="entr" presetSubtype="0" fill="hold" grpId="0" nodeType="withEffect">
                                  <p:stCondLst>
                                    <p:cond delay="0"/>
                                  </p:stCondLst>
                                  <p:iterate type="wd">
                                    <p:tmPct val="5000"/>
                                  </p:iterate>
                                  <p:childTnLst>
                                    <p:set>
                                      <p:cBhvr>
                                        <p:cTn id="185" dur="1" fill="hold">
                                          <p:stCondLst>
                                            <p:cond delay="0"/>
                                          </p:stCondLst>
                                        </p:cTn>
                                        <p:tgtEl>
                                          <p:spTgt spid="5"/>
                                        </p:tgtEl>
                                        <p:attrNameLst>
                                          <p:attrName>style.visibility</p:attrName>
                                        </p:attrNameLst>
                                      </p:cBhvr>
                                      <p:to>
                                        <p:strVal val="visible"/>
                                      </p:to>
                                    </p:set>
                                    <p:animEffect transition="in" filter="fade">
                                      <p:cBhvr>
                                        <p:cTn id="186" dur="500"/>
                                        <p:tgtEl>
                                          <p:spTgt spid="5"/>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23"/>
                                        </p:tgtEl>
                                        <p:attrNameLst>
                                          <p:attrName>style.visibility</p:attrName>
                                        </p:attrNameLst>
                                      </p:cBhvr>
                                      <p:to>
                                        <p:strVal val="visible"/>
                                      </p:to>
                                    </p:set>
                                    <p:animEffect transition="in" filter="fade">
                                      <p:cBhvr>
                                        <p:cTn id="191" dur="500"/>
                                        <p:tgtEl>
                                          <p:spTgt spid="23"/>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8"/>
                                        </p:tgtEl>
                                        <p:attrNameLst>
                                          <p:attrName>style.visibility</p:attrName>
                                        </p:attrNameLst>
                                      </p:cBhvr>
                                      <p:to>
                                        <p:strVal val="visible"/>
                                      </p:to>
                                    </p:set>
                                    <p:animEffect transition="in" filter="fade">
                                      <p:cBhvr>
                                        <p:cTn id="194" dur="500"/>
                                        <p:tgtEl>
                                          <p:spTgt spid="8"/>
                                        </p:tgtEl>
                                      </p:cBhvr>
                                    </p:animEffect>
                                  </p:childTnLst>
                                </p:cTn>
                              </p:par>
                              <p:par>
                                <p:cTn id="195" presetID="10" presetClass="entr" presetSubtype="0" fill="hold" grpId="0" nodeType="withEffect">
                                  <p:stCondLst>
                                    <p:cond delay="0"/>
                                  </p:stCondLst>
                                  <p:iterate type="wd">
                                    <p:tmPct val="5000"/>
                                  </p:iterate>
                                  <p:childTnLst>
                                    <p:set>
                                      <p:cBhvr>
                                        <p:cTn id="196" dur="1" fill="hold">
                                          <p:stCondLst>
                                            <p:cond delay="0"/>
                                          </p:stCondLst>
                                        </p:cTn>
                                        <p:tgtEl>
                                          <p:spTgt spid="9"/>
                                        </p:tgtEl>
                                        <p:attrNameLst>
                                          <p:attrName>style.visibility</p:attrName>
                                        </p:attrNameLst>
                                      </p:cBhvr>
                                      <p:to>
                                        <p:strVal val="visible"/>
                                      </p:to>
                                    </p:set>
                                    <p:animEffect transition="in" filter="fade">
                                      <p:cBhvr>
                                        <p:cTn id="197" dur="500"/>
                                        <p:tgtEl>
                                          <p:spTgt spid="9"/>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22"/>
                                        </p:tgtEl>
                                        <p:attrNameLst>
                                          <p:attrName>style.visibility</p:attrName>
                                        </p:attrNameLst>
                                      </p:cBhvr>
                                      <p:to>
                                        <p:strVal val="visible"/>
                                      </p:to>
                                    </p:set>
                                    <p:animEffect transition="in" filter="fade">
                                      <p:cBhvr>
                                        <p:cTn id="202" dur="500"/>
                                        <p:tgtEl>
                                          <p:spTgt spid="2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
                                        </p:tgtEl>
                                        <p:attrNameLst>
                                          <p:attrName>style.visibility</p:attrName>
                                        </p:attrNameLst>
                                      </p:cBhvr>
                                      <p:to>
                                        <p:strVal val="visible"/>
                                      </p:to>
                                    </p:set>
                                    <p:animEffect transition="in" filter="fade">
                                      <p:cBhvr>
                                        <p:cTn id="205" dur="500"/>
                                        <p:tgtEl>
                                          <p:spTgt spid="6"/>
                                        </p:tgtEl>
                                      </p:cBhvr>
                                    </p:animEffect>
                                  </p:childTnLst>
                                </p:cTn>
                              </p:par>
                              <p:par>
                                <p:cTn id="206" presetID="10" presetClass="entr" presetSubtype="0" fill="hold" grpId="0" nodeType="withEffect">
                                  <p:stCondLst>
                                    <p:cond delay="0"/>
                                  </p:stCondLst>
                                  <p:iterate type="wd">
                                    <p:tmPct val="5000"/>
                                  </p:iterate>
                                  <p:childTnLst>
                                    <p:set>
                                      <p:cBhvr>
                                        <p:cTn id="207" dur="1" fill="hold">
                                          <p:stCondLst>
                                            <p:cond delay="0"/>
                                          </p:stCondLst>
                                        </p:cTn>
                                        <p:tgtEl>
                                          <p:spTgt spid="7"/>
                                        </p:tgtEl>
                                        <p:attrNameLst>
                                          <p:attrName>style.visibility</p:attrName>
                                        </p:attrNameLst>
                                      </p:cBhvr>
                                      <p:to>
                                        <p:strVal val="visible"/>
                                      </p:to>
                                    </p:set>
                                    <p:animEffect transition="in" filter="fade">
                                      <p:cBhvr>
                                        <p:cTn id="208" dur="500"/>
                                        <p:tgtEl>
                                          <p:spTgt spid="7"/>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nodeType="clickEffect">
                                  <p:stCondLst>
                                    <p:cond delay="0"/>
                                  </p:stCondLst>
                                  <p:childTnLst>
                                    <p:set>
                                      <p:cBhvr>
                                        <p:cTn id="212" dur="1" fill="hold">
                                          <p:stCondLst>
                                            <p:cond delay="0"/>
                                          </p:stCondLst>
                                        </p:cTn>
                                        <p:tgtEl>
                                          <p:spTgt spid="24"/>
                                        </p:tgtEl>
                                        <p:attrNameLst>
                                          <p:attrName>style.visibility</p:attrName>
                                        </p:attrNameLst>
                                      </p:cBhvr>
                                      <p:to>
                                        <p:strVal val="visible"/>
                                      </p:to>
                                    </p:set>
                                    <p:animEffect transition="in" filter="fade">
                                      <p:cBhvr>
                                        <p:cTn id="213" dur="500"/>
                                        <p:tgtEl>
                                          <p:spTgt spid="24"/>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0"/>
                                        </p:tgtEl>
                                        <p:attrNameLst>
                                          <p:attrName>style.visibility</p:attrName>
                                        </p:attrNameLst>
                                      </p:cBhvr>
                                      <p:to>
                                        <p:strVal val="visible"/>
                                      </p:to>
                                    </p:set>
                                    <p:animEffect transition="in" filter="fade">
                                      <p:cBhvr>
                                        <p:cTn id="216" dur="500"/>
                                        <p:tgtEl>
                                          <p:spTgt spid="10"/>
                                        </p:tgtEl>
                                      </p:cBhvr>
                                    </p:animEffect>
                                  </p:childTnLst>
                                </p:cTn>
                              </p:par>
                              <p:par>
                                <p:cTn id="217" presetID="10" presetClass="entr" presetSubtype="0" fill="hold" grpId="0" nodeType="withEffect">
                                  <p:stCondLst>
                                    <p:cond delay="0"/>
                                  </p:stCondLst>
                                  <p:iterate type="wd">
                                    <p:tmPct val="5000"/>
                                  </p:iterate>
                                  <p:childTnLst>
                                    <p:set>
                                      <p:cBhvr>
                                        <p:cTn id="218" dur="1" fill="hold">
                                          <p:stCondLst>
                                            <p:cond delay="0"/>
                                          </p:stCondLst>
                                        </p:cTn>
                                        <p:tgtEl>
                                          <p:spTgt spid="11"/>
                                        </p:tgtEl>
                                        <p:attrNameLst>
                                          <p:attrName>style.visibility</p:attrName>
                                        </p:attrNameLst>
                                      </p:cBhvr>
                                      <p:to>
                                        <p:strVal val="visible"/>
                                      </p:to>
                                    </p:set>
                                    <p:animEffect transition="in" filter="fade">
                                      <p:cBhvr>
                                        <p:cTn id="2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研究方法和思路</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 and ideas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par>
                                <p:cTn id="11" presetID="6"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1"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ircle(i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2"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blinds(horizontal)">
                                      <p:cBhvr>
                                        <p:cTn id="28" dur="500"/>
                                        <p:tgtEl>
                                          <p:spTgt spid="5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blinds(horizontal)">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5" grpId="0" animBg="1"/>
      <p:bldP spid="15" grpId="1" animBg="1"/>
      <p:bldP spid="15" grpId="2" animBg="1"/>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00141" y="991679"/>
            <a:ext cx="2902055"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sp>
        <p:nvSpPr>
          <p:cNvPr id="30" name="文本框 29"/>
          <p:cNvSpPr txBox="1"/>
          <p:nvPr/>
        </p:nvSpPr>
        <p:spPr>
          <a:xfrm>
            <a:off x="4495169" y="2400429"/>
            <a:ext cx="22781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495169" y="2858724"/>
            <a:ext cx="5946054" cy="625169"/>
          </a:xfrm>
          <a:prstGeom prst="rect">
            <a:avLst/>
          </a:prstGeom>
        </p:spPr>
        <p:txBody>
          <a:bodyPr wrap="square" lIns="91438" tIns="45719" rIns="91438" bIns="45719">
            <a:spAutoFit/>
          </a:bodyPr>
          <a:lstStyle/>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a:t>
            </a:r>
          </a:p>
        </p:txBody>
      </p:sp>
      <p:sp>
        <p:nvSpPr>
          <p:cNvPr id="33" name="文本框 32"/>
          <p:cNvSpPr txBox="1"/>
          <p:nvPr/>
        </p:nvSpPr>
        <p:spPr>
          <a:xfrm>
            <a:off x="4495169" y="3579715"/>
            <a:ext cx="12105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34" name="矩形 33"/>
          <p:cNvSpPr/>
          <p:nvPr/>
        </p:nvSpPr>
        <p:spPr>
          <a:xfrm>
            <a:off x="4495169" y="4038010"/>
            <a:ext cx="594605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扩展图数据库</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的算法库，集成不同算法，对图数据进行分析</a:t>
            </a:r>
          </a:p>
        </p:txBody>
      </p:sp>
      <p:sp>
        <p:nvSpPr>
          <p:cNvPr id="35" name="文本框 34"/>
          <p:cNvSpPr txBox="1"/>
          <p:nvPr/>
        </p:nvSpPr>
        <p:spPr>
          <a:xfrm>
            <a:off x="4495169" y="4759001"/>
            <a:ext cx="1285921"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功能实现</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4495169" y="5217296"/>
            <a:ext cx="5946054"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根据论文需求分析，设计并实现系统功能</a:t>
            </a:r>
          </a:p>
        </p:txBody>
      </p:sp>
      <p:pic>
        <p:nvPicPr>
          <p:cNvPr id="2" name="图片 1"/>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4377527" y="844420"/>
            <a:ext cx="869701" cy="869701"/>
          </a:xfrm>
          <a:prstGeom prst="rect">
            <a:avLst/>
          </a:prstGeom>
        </p:spPr>
      </p:pic>
      <p:pic>
        <p:nvPicPr>
          <p:cNvPr id="15" name="图片 14" descr="图片包含 户外艺术系列&#10;&#10;描述已自动生成">
            <a:extLst>
              <a:ext uri="{FF2B5EF4-FFF2-40B4-BE49-F238E27FC236}">
                <a16:creationId xmlns:a16="http://schemas.microsoft.com/office/drawing/2014/main" id="{D01E9633-82B1-4A26-B94C-B01F1B3DE3B5}"/>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0" y="1133331"/>
            <a:ext cx="5684520" cy="5684520"/>
          </a:xfrm>
          <a:prstGeom prst="rect">
            <a:avLst/>
          </a:prstGeom>
        </p:spPr>
      </p:pic>
    </p:spTree>
    <p:extLst>
      <p:ext uri="{BB962C8B-B14F-4D97-AF65-F5344CB8AC3E}">
        <p14:creationId xmlns:p14="http://schemas.microsoft.com/office/powerpoint/2010/main" val="414023133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300"/>
                                  </p:stCondLst>
                                  <p:iterate type="wd">
                                    <p:tmPct val="4000"/>
                                  </p:iterate>
                                  <p:childTnLst>
                                    <p:set>
                                      <p:cBhvr>
                                        <p:cTn id="18" dur="1" fill="hold">
                                          <p:stCondLst>
                                            <p:cond delay="0"/>
                                          </p:stCondLst>
                                        </p:cTn>
                                        <p:tgtEl>
                                          <p:spTgt spid="31"/>
                                        </p:tgtEl>
                                        <p:attrNameLst>
                                          <p:attrName>style.visibility</p:attrName>
                                        </p:attrNameLst>
                                      </p:cBhvr>
                                      <p:to>
                                        <p:strVal val="visible"/>
                                      </p:to>
                                    </p:set>
                                    <p:animEffect transition="in" filter="fade">
                                      <p:cBhvr>
                                        <p:cTn id="19" dur="400"/>
                                        <p:tgtEl>
                                          <p:spTgt spid="31"/>
                                        </p:tgtEl>
                                      </p:cBhvr>
                                    </p:animEffect>
                                  </p:childTnLst>
                                </p:cTn>
                              </p:par>
                            </p:childTnLst>
                          </p:cTn>
                        </p:par>
                        <p:par>
                          <p:cTn id="20" fill="hold">
                            <p:stCondLst>
                              <p:cond delay="1212"/>
                            </p:stCondLst>
                            <p:childTnLst>
                              <p:par>
                                <p:cTn id="21" presetID="10"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iterate type="wd">
                                    <p:tmPct val="4000"/>
                                  </p:iterate>
                                  <p:childTnLst>
                                    <p:set>
                                      <p:cBhvr>
                                        <p:cTn id="25" dur="1" fill="hold">
                                          <p:stCondLst>
                                            <p:cond delay="0"/>
                                          </p:stCondLst>
                                        </p:cTn>
                                        <p:tgtEl>
                                          <p:spTgt spid="34"/>
                                        </p:tgtEl>
                                        <p:attrNameLst>
                                          <p:attrName>style.visibility</p:attrName>
                                        </p:attrNameLst>
                                      </p:cBhvr>
                                      <p:to>
                                        <p:strVal val="visible"/>
                                      </p:to>
                                    </p:set>
                                    <p:animEffect transition="in" filter="fade">
                                      <p:cBhvr>
                                        <p:cTn id="26" dur="400"/>
                                        <p:tgtEl>
                                          <p:spTgt spid="34"/>
                                        </p:tgtEl>
                                      </p:cBhvr>
                                    </p:animEffect>
                                  </p:childTnLst>
                                </p:cTn>
                              </p:par>
                            </p:childTnLst>
                          </p:cTn>
                        </p:par>
                        <p:par>
                          <p:cTn id="27" fill="hold">
                            <p:stCondLst>
                              <p:cond delay="1884"/>
                            </p:stCondLst>
                            <p:childTnLst>
                              <p:par>
                                <p:cTn id="28" presetID="10" presetClass="entr" presetSubtype="0"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iterate type="wd">
                                    <p:tmPct val="4000"/>
                                  </p:iterate>
                                  <p:childTnLst>
                                    <p:set>
                                      <p:cBhvr>
                                        <p:cTn id="32" dur="1" fill="hold">
                                          <p:stCondLst>
                                            <p:cond delay="0"/>
                                          </p:stCondLst>
                                        </p:cTn>
                                        <p:tgtEl>
                                          <p:spTgt spid="36"/>
                                        </p:tgtEl>
                                        <p:attrNameLst>
                                          <p:attrName>style.visibility</p:attrName>
                                        </p:attrNameLst>
                                      </p:cBhvr>
                                      <p:to>
                                        <p:strVal val="visible"/>
                                      </p:to>
                                    </p:set>
                                    <p:animEffect transition="in" filter="fade">
                                      <p:cBhvr>
                                        <p:cTn id="33" dur="4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P spid="31"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研究思路分析</a:t>
            </a:r>
          </a:p>
        </p:txBody>
      </p:sp>
      <p:sp>
        <p:nvSpPr>
          <p:cNvPr id="8" name="矩形 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920207" y="4043425"/>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53584" y="1630587"/>
            <a:ext cx="5007249" cy="625169"/>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7" name="矩形 16"/>
          <p:cNvSpPr/>
          <p:nvPr/>
        </p:nvSpPr>
        <p:spPr>
          <a:xfrm>
            <a:off x="7752903" y="4294852"/>
            <a:ext cx="3457055"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9" name="矩形 18"/>
          <p:cNvSpPr/>
          <p:nvPr/>
        </p:nvSpPr>
        <p:spPr>
          <a:xfrm>
            <a:off x="982042" y="3961567"/>
            <a:ext cx="2972714" cy="1212638"/>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8" name="椭圆 17"/>
          <p:cNvSpPr/>
          <p:nvPr/>
        </p:nvSpPr>
        <p:spPr>
          <a:xfrm>
            <a:off x="5552166" y="1710486"/>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356798" y="1431725"/>
            <a:ext cx="5223399" cy="5223399"/>
          </a:xfrm>
          <a:prstGeom prst="rect">
            <a:avLst/>
          </a:prstGeom>
        </p:spPr>
      </p:pic>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iterate type="wd">
                                    <p:tmPct val="5000"/>
                                  </p:iterate>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0-#ppt_h/2"/>
                                          </p:val>
                                        </p:tav>
                                        <p:tav tm="100000">
                                          <p:val>
                                            <p:strVal val="#ppt_y"/>
                                          </p:val>
                                        </p:tav>
                                      </p:tavLst>
                                    </p:anim>
                                  </p:childTnLst>
                                </p:cTn>
                              </p:par>
                              <p:par>
                                <p:cTn id="18" presetID="10" presetClass="entr" presetSubtype="0" fill="hold" grpId="0" nodeType="withEffect">
                                  <p:stCondLst>
                                    <p:cond delay="250"/>
                                  </p:stCondLst>
                                  <p:iterate type="wd">
                                    <p:tmPct val="5000"/>
                                  </p:iterate>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250"/>
                                  </p:stCondLst>
                                  <p:iterate type="wd">
                                    <p:tmPct val="5000"/>
                                  </p:iterate>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9698</TotalTime>
  <Words>2488</Words>
  <Application>Microsoft Office PowerPoint</Application>
  <PresentationFormat>宽屏</PresentationFormat>
  <Paragraphs>323</Paragraphs>
  <Slides>21</Slides>
  <Notes>10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华文细黑</vt:lpstr>
      <vt:lpstr>宋体</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lengo</cp:lastModifiedBy>
  <cp:revision>207</cp:revision>
  <dcterms:created xsi:type="dcterms:W3CDTF">2017-05-16T12:45:30Z</dcterms:created>
  <dcterms:modified xsi:type="dcterms:W3CDTF">2021-05-10T09:31:42Z</dcterms:modified>
</cp:coreProperties>
</file>